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70" r:id="rId3"/>
    <p:sldId id="271" r:id="rId4"/>
    <p:sldId id="258" r:id="rId5"/>
    <p:sldId id="344" r:id="rId6"/>
    <p:sldId id="276" r:id="rId7"/>
    <p:sldId id="340" r:id="rId8"/>
    <p:sldId id="261" r:id="rId9"/>
    <p:sldId id="262" r:id="rId10"/>
    <p:sldId id="263" r:id="rId11"/>
    <p:sldId id="345" r:id="rId12"/>
    <p:sldId id="265" r:id="rId13"/>
    <p:sldId id="266" r:id="rId14"/>
    <p:sldId id="267" r:id="rId15"/>
    <p:sldId id="341" r:id="rId16"/>
    <p:sldId id="342" r:id="rId17"/>
    <p:sldId id="343" r:id="rId1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127" d="100"/>
          <a:sy n="127" d="100"/>
        </p:scale>
        <p:origin x="5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57A3EF-C74E-1E47-8A65-CDC33B8BC59A}" type="datetimeFigureOut">
              <a:rPr lang="en-JP" smtClean="0"/>
              <a:t>7/8/24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E41129-8C0C-734A-A69A-3D6291D9CB8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6385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0B5C69-8DAA-594B-A418-E0A5D03231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719A77A-5582-1344-805C-B657DC92C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BEE96D-3492-564E-91EC-F6C73F3F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DCE0A-83DF-7846-9BDE-B0F62A513AD4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D31B19-D560-EA4D-BB94-0D20BE89E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D3B9EC-F1ED-1E42-8C1B-02D75EF02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0343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8AB6B1-6888-644D-B52C-7C74481A6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4EBDFA5-135F-7749-84A2-8B2F2F6F2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F0D1D6-55B8-4F4F-80E2-85DB5E43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BE15-E716-6D46-BB64-0EA8BD5EEC64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252BB7-2428-2240-84EE-09E147A88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545A8C-48FA-1544-9266-CB560D101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6748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B85D2D0-C819-0B46-9DE8-753C4B272C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CA4CD6A-8364-C340-A55F-FB8085B78E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BAC07F3-1B75-514A-A951-2D44ABF1B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1511B-2500-7147-B7E2-5E5B670EAB8A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70FB91A-7B43-7941-A291-CB6A5B6A5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8224BF-8067-A84E-B019-CE797917B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4055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072DF3-1EEE-D04E-B3D7-FB7AC9663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5DA0EA-F041-DA4B-B236-7FE5D41E7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3036656-DDBD-884D-BA96-C309E3957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5734-53BD-6A4F-A868-7AA6854684A8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999C51C-BA80-7949-BF20-0B0123CCF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1EA579-2C94-DF4B-8105-D90A2227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35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E8B163-8D45-B645-986B-8831D59F5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9C27A0F-0E10-F544-9AC0-9E650C5B1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44D811-B8CD-CC4F-B43C-62E44458F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9734-E144-7F4F-98CF-BCF0BFD0234C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E2B32D-7FE8-3240-AFE2-1B2124256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64027FA-2BA6-A547-8B55-B10E76ED3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1280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871D39-EDF5-1F40-8F9C-D615EA5F6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0BE6DB-6FA8-3A4B-8F55-7612858DD1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89F5137-7884-D54E-9689-A90CED6231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1E2BFF9-9B92-E649-9F54-44CC1D48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D7F0-C8C6-3E43-9EE9-95E375D3AA6B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1F6B48A-6ABB-EA43-B359-D6AC4B356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F1998BE-72BD-A946-B6BD-28C3B70F1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311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5411A-9143-D144-985B-6375725E9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70B170-2843-1247-8D18-A923B2E14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4A07D2C-B630-DF40-A166-551730118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519AF11-785A-994C-B803-062AFC69F0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7E51538-0B68-CB48-9A03-988081ACF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FDD4F20-F4F6-514E-A85F-3A12A526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96024-866F-834C-A2D2-47FE5574266B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DBCF0B4-1099-5440-80ED-5CDCC8D67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A7C19B1-A008-5246-8AF6-6AE02E1BD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2646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214CBC-622A-AE48-9F60-AD5047E1F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72A7A66-F0D5-4841-BD60-425D35179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3BF62-FECD-D34F-A7EB-48785256AB9F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9C0EDE7-B94F-8047-B232-F3B161DCC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05A09FF-9E5F-6243-B8C1-EF80674FD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005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0997843-D151-0649-87B7-ADD1A112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3F8D4-5863-6B41-9A9A-AAE019CE9D3E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A4F211D-39F7-8A45-9667-DF1BACE9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6117EA8-7F03-BE4C-BF1A-A654E748E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3679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BDA188-3C59-D94A-A196-7036295DB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E9585FB-1545-5944-A8AD-674F3E184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E65F55A-480F-E44C-998A-220C73C1FB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1B9CBD0-B403-FC4E-8B1D-3848D31BF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93D3-A186-4942-BAD2-03C37F23ED3A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50E5AC2-40E4-1740-B95F-ACE6E5F1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448763B-978F-954B-9940-8BA30A6C9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2959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A1B340-53A4-3F4C-9544-51915901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8547814-E0CA-DE46-A927-AB261897B5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40A85F1-E002-3542-8F5A-51B26EEFBA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A5582CA-C6A6-734E-B3CA-7841C8842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A5BF-F056-EE42-8D68-03EB0E2E82C0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4451CB4-717A-7543-9602-EFCB7AE20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A58D749-A776-524B-B2A2-49EFF9720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8850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E6D2989-FEB3-7A46-92AE-A30D65CA4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5B1F585-3EFB-F34D-88B4-90F63C2A6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43B9373-1A04-D448-BF79-EF6FE8E978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1D46D-A9E6-5944-8E2A-4E9A2614ADCB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4D019A-8F69-EB40-B772-3A5358D134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1CF338C-E4BE-994B-B420-63FCC45D9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4B15E-1AC8-D64A-BCC3-8E931F0136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9564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50516021/DSI24tutorial/tree/main/SpatialAttention_exp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hk.or.jp/strl/english/publica/bt/64/6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hexler.net/touchosc-mk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50516021/DSI24tutorial/tree/main/SpatialAttention_exp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6A3BB3-E4AC-DE41-AC28-08A1DE339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Spatial Attention EEG</a:t>
            </a:r>
            <a:br>
              <a:rPr kumimoji="1" lang="en-US" altLang="ja-JP" dirty="0"/>
            </a:br>
            <a:r>
              <a:rPr kumimoji="1" lang="en-US" altLang="ja-JP" u="sng" dirty="0">
                <a:highlight>
                  <a:srgbClr val="00FF00"/>
                </a:highlight>
              </a:rPr>
              <a:t>Experiment</a:t>
            </a:r>
            <a:r>
              <a:rPr kumimoji="1" lang="en-US" altLang="ja-JP" dirty="0"/>
              <a:t> Manua</a:t>
            </a:r>
            <a:r>
              <a:rPr lang="en-US" altLang="ja-JP" dirty="0"/>
              <a:t>l 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FF35C53-FBD6-084F-8BC7-9230253F72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Akir</a:t>
            </a:r>
            <a:r>
              <a:rPr lang="en-US" altLang="ja-JP" dirty="0"/>
              <a:t>a Takeuchi </a:t>
            </a:r>
          </a:p>
          <a:p>
            <a:r>
              <a:rPr kumimoji="1" lang="en-US" altLang="ja-JP" dirty="0"/>
              <a:t>ver. 07/01/2024 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9D891E4-252F-8140-B124-B374A431A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9007378-3075-4749-98A3-6A6EB947E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1</a:t>
            </a:fld>
            <a:endParaRPr kumimoji="1" lang="ja-JP" altLang="en-US"/>
          </a:p>
        </p:txBody>
      </p:sp>
      <p:sp>
        <p:nvSpPr>
          <p:cNvPr id="6" name="日付プレースホルダー 5">
            <a:extLst>
              <a:ext uri="{FF2B5EF4-FFF2-40B4-BE49-F238E27FC236}">
                <a16:creationId xmlns:a16="http://schemas.microsoft.com/office/drawing/2014/main" id="{47920D71-8873-2769-EAB5-2BDA39C0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77CF-78A9-904A-841B-F6334A197F7B}" type="datetime1">
              <a:rPr kumimoji="1" lang="ja-JP" altLang="en-US" smtClean="0"/>
              <a:t>2024/7/8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241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4874A0-B14A-DA4C-B323-377B34A42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8" y="228491"/>
            <a:ext cx="10796347" cy="1325563"/>
          </a:xfrm>
        </p:spPr>
        <p:txBody>
          <a:bodyPr/>
          <a:lstStyle/>
          <a:p>
            <a:r>
              <a:rPr lang="en-US" altLang="ja-JP" dirty="0"/>
              <a:t>Preparation - Network</a:t>
            </a:r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56B2174-CE1F-B149-B195-9854B56FA92C}"/>
              </a:ext>
            </a:extLst>
          </p:cNvPr>
          <p:cNvSpPr txBox="1"/>
          <p:nvPr/>
        </p:nvSpPr>
        <p:spPr>
          <a:xfrm>
            <a:off x="504507" y="1554054"/>
            <a:ext cx="681594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① Make sure</a:t>
            </a:r>
            <a:r>
              <a:rPr lang="ja-JP" alt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that the laptop and the </a:t>
            </a: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iPad are connected to the same Wi-Fi</a:t>
            </a:r>
          </a:p>
          <a:p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② Open </a:t>
            </a:r>
            <a:r>
              <a:rPr lang="en-US" altLang="ja-JP" sz="2400" dirty="0" err="1">
                <a:latin typeface="Arial" panose="020B0604020202020204" pitchFamily="34" charset="0"/>
                <a:cs typeface="Arial" panose="020B0604020202020204" pitchFamily="34" charset="0"/>
              </a:rPr>
              <a:t>Matlab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 on the laptop</a:t>
            </a:r>
          </a:p>
          <a:p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③ Open </a:t>
            </a:r>
            <a:r>
              <a:rPr lang="en-US" altLang="ja-JP" sz="2400" dirty="0" err="1">
                <a:latin typeface="Arial" panose="020B0604020202020204" pitchFamily="34" charset="0"/>
                <a:cs typeface="Arial" panose="020B0604020202020204" pitchFamily="34" charset="0"/>
              </a:rPr>
              <a:t>TouchOSC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 on the iPad</a:t>
            </a:r>
          </a:p>
          <a:p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④ Make sure your IP address and </a:t>
            </a: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port numbers on both MATLAB codes </a:t>
            </a: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and touch OSC</a:t>
            </a:r>
          </a:p>
          <a:p>
            <a:endParaRPr kumimoji="1"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⑤ run ‘</a:t>
            </a:r>
            <a:r>
              <a:rPr lang="en-US" altLang="ja-JP" sz="2400" dirty="0" err="1">
                <a:latin typeface="Arial" panose="020B0604020202020204" pitchFamily="34" charset="0"/>
                <a:cs typeface="Arial" panose="020B0604020202020204" pitchFamily="34" charset="0"/>
              </a:rPr>
              <a:t>OscConnectionTest.m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’ and make sure the connection between the PC and iPad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2FD35E2-C301-76A8-5839-1E6FC0CFB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36D6-070D-C048-917C-92E0F8DB8CE5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E113F02D-1C31-26CD-7C29-9D5D88645AE7}"/>
              </a:ext>
            </a:extLst>
          </p:cNvPr>
          <p:cNvGrpSpPr/>
          <p:nvPr/>
        </p:nvGrpSpPr>
        <p:grpSpPr>
          <a:xfrm>
            <a:off x="5794550" y="462047"/>
            <a:ext cx="6291942" cy="4490781"/>
            <a:chOff x="5747658" y="1463008"/>
            <a:chExt cx="6291942" cy="4490781"/>
          </a:xfrm>
        </p:grpSpPr>
        <p:pic>
          <p:nvPicPr>
            <p:cNvPr id="14" name="図 13" descr="グラフィカル ユーザー インターフェイス, アプリケーション&#10;&#10;自動的に生成された説明">
              <a:extLst>
                <a:ext uri="{FF2B5EF4-FFF2-40B4-BE49-F238E27FC236}">
                  <a16:creationId xmlns:a16="http://schemas.microsoft.com/office/drawing/2014/main" id="{76D24D42-8D85-3CF7-A30C-9EA30382CD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36838"/>
            <a:stretch/>
          </p:blipFill>
          <p:spPr>
            <a:xfrm>
              <a:off x="6892350" y="1463008"/>
              <a:ext cx="4882234" cy="21539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図 7" descr="グラフィカル ユーザー インターフェイス, アプリケーション&#10;&#10;自動的に生成された説明">
              <a:extLst>
                <a:ext uri="{FF2B5EF4-FFF2-40B4-BE49-F238E27FC236}">
                  <a16:creationId xmlns:a16="http://schemas.microsoft.com/office/drawing/2014/main" id="{7C10A255-A663-22ED-A84B-ABC8D6DFBA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4468"/>
            <a:stretch/>
          </p:blipFill>
          <p:spPr>
            <a:xfrm>
              <a:off x="5747658" y="3863054"/>
              <a:ext cx="6291942" cy="200105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4F36AD56-A72C-AE90-878C-6C25303033DB}"/>
                </a:ext>
              </a:extLst>
            </p:cNvPr>
            <p:cNvSpPr/>
            <p:nvPr/>
          </p:nvSpPr>
          <p:spPr>
            <a:xfrm>
              <a:off x="6892350" y="1972339"/>
              <a:ext cx="4882234" cy="219653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下矢印 15">
              <a:extLst>
                <a:ext uri="{FF2B5EF4-FFF2-40B4-BE49-F238E27FC236}">
                  <a16:creationId xmlns:a16="http://schemas.microsoft.com/office/drawing/2014/main" id="{7F3312CD-EFE1-AF67-5E71-AC0805668539}"/>
                </a:ext>
              </a:extLst>
            </p:cNvPr>
            <p:cNvSpPr/>
            <p:nvPr/>
          </p:nvSpPr>
          <p:spPr>
            <a:xfrm>
              <a:off x="9091151" y="2191992"/>
              <a:ext cx="484632" cy="1609148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F2AC103F-474B-D432-4B42-0C4E1BE71F55}"/>
                </a:ext>
              </a:extLst>
            </p:cNvPr>
            <p:cNvSpPr/>
            <p:nvPr/>
          </p:nvSpPr>
          <p:spPr>
            <a:xfrm>
              <a:off x="11220772" y="4686972"/>
              <a:ext cx="818827" cy="164480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C50F436F-E4E7-2D28-59E4-421DF6D278F0}"/>
                </a:ext>
              </a:extLst>
            </p:cNvPr>
            <p:cNvSpPr/>
            <p:nvPr/>
          </p:nvSpPr>
          <p:spPr>
            <a:xfrm>
              <a:off x="11600481" y="4913366"/>
              <a:ext cx="439117" cy="456871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角丸四角形吹き出し 18">
              <a:extLst>
                <a:ext uri="{FF2B5EF4-FFF2-40B4-BE49-F238E27FC236}">
                  <a16:creationId xmlns:a16="http://schemas.microsoft.com/office/drawing/2014/main" id="{EB6C9FE7-73AF-F651-E6D8-826BE3354B39}"/>
                </a:ext>
              </a:extLst>
            </p:cNvPr>
            <p:cNvSpPr/>
            <p:nvPr/>
          </p:nvSpPr>
          <p:spPr>
            <a:xfrm>
              <a:off x="10174891" y="4151193"/>
              <a:ext cx="1425590" cy="356426"/>
            </a:xfrm>
            <a:prstGeom prst="wedgeRoundRectCallout">
              <a:avLst>
                <a:gd name="adj1" fmla="val 24820"/>
                <a:gd name="adj2" fmla="val 94449"/>
                <a:gd name="adj3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 address</a:t>
              </a:r>
              <a:endParaRPr kumimoji="1" lang="ja-JP" alt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角丸四角形吹き出し 19">
              <a:extLst>
                <a:ext uri="{FF2B5EF4-FFF2-40B4-BE49-F238E27FC236}">
                  <a16:creationId xmlns:a16="http://schemas.microsoft.com/office/drawing/2014/main" id="{396A86EC-7D96-3FD1-16A2-7F6F2F7E14EA}"/>
                </a:ext>
              </a:extLst>
            </p:cNvPr>
            <p:cNvSpPr/>
            <p:nvPr/>
          </p:nvSpPr>
          <p:spPr>
            <a:xfrm>
              <a:off x="9989950" y="5597363"/>
              <a:ext cx="1610531" cy="356426"/>
            </a:xfrm>
            <a:prstGeom prst="wedgeRoundRectCallout">
              <a:avLst>
                <a:gd name="adj1" fmla="val 37322"/>
                <a:gd name="adj2" fmla="val -75133"/>
                <a:gd name="adj3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iPad address</a:t>
              </a:r>
              <a:endParaRPr kumimoji="1" lang="ja-JP" alt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2" name="図 21" descr="テキスト&#10;&#10;自動的に生成された説明">
            <a:extLst>
              <a:ext uri="{FF2B5EF4-FFF2-40B4-BE49-F238E27FC236}">
                <a16:creationId xmlns:a16="http://schemas.microsoft.com/office/drawing/2014/main" id="{AC2E8CE2-7EC3-394B-3FD0-876E1C752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5713" y="5151290"/>
            <a:ext cx="2676070" cy="13430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53522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4874A0-B14A-DA4C-B323-377B34A42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8" y="228491"/>
            <a:ext cx="10796347" cy="1325563"/>
          </a:xfrm>
        </p:spPr>
        <p:txBody>
          <a:bodyPr/>
          <a:lstStyle/>
          <a:p>
            <a:r>
              <a:rPr lang="en-US" altLang="ja-JP" dirty="0"/>
              <a:t>Preparation - Trigger</a:t>
            </a:r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56B2174-CE1F-B149-B195-9854B56FA92C}"/>
              </a:ext>
            </a:extLst>
          </p:cNvPr>
          <p:cNvSpPr txBox="1"/>
          <p:nvPr/>
        </p:nvSpPr>
        <p:spPr>
          <a:xfrm>
            <a:off x="504507" y="1664586"/>
            <a:ext cx="68159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① Make sure</a:t>
            </a:r>
            <a:r>
              <a:rPr lang="ja-JP" alt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the trigger receiver is fully charged and inserted into DSI-24</a:t>
            </a:r>
          </a:p>
          <a:p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② run ‘</a:t>
            </a:r>
            <a:r>
              <a:rPr lang="en-US" altLang="ja-JP" sz="2400" dirty="0" err="1">
                <a:latin typeface="Arial" panose="020B0604020202020204" pitchFamily="34" charset="0"/>
                <a:cs typeface="Arial" panose="020B0604020202020204" pitchFamily="34" charset="0"/>
              </a:rPr>
              <a:t>makeTrigertest_BDF.m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  <a:p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④ Make sure the triggers appear in the DSI-streamer screen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2FD35E2-C301-76A8-5839-1E6FC0CFB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36D6-070D-C048-917C-92E0F8DB8CE5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9C5B4C5D-D7A8-05CD-67E3-FAE804B4ED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087" t="21593" b="41253"/>
          <a:stretch/>
        </p:blipFill>
        <p:spPr>
          <a:xfrm>
            <a:off x="7689309" y="1903282"/>
            <a:ext cx="4239567" cy="3383773"/>
          </a:xfrm>
          <a:prstGeom prst="rect">
            <a:avLst/>
          </a:prstGeom>
        </p:spPr>
      </p:pic>
      <p:sp>
        <p:nvSpPr>
          <p:cNvPr id="9" name="ドーナツ 8">
            <a:extLst>
              <a:ext uri="{FF2B5EF4-FFF2-40B4-BE49-F238E27FC236}">
                <a16:creationId xmlns:a16="http://schemas.microsoft.com/office/drawing/2014/main" id="{09993D64-E272-3BAB-4DD6-98DF8F3B83C5}"/>
              </a:ext>
            </a:extLst>
          </p:cNvPr>
          <p:cNvSpPr/>
          <p:nvPr/>
        </p:nvSpPr>
        <p:spPr>
          <a:xfrm rot="1128592">
            <a:off x="9844437" y="3076578"/>
            <a:ext cx="1388332" cy="759316"/>
          </a:xfrm>
          <a:prstGeom prst="donut">
            <a:avLst>
              <a:gd name="adj" fmla="val 10741"/>
            </a:avLst>
          </a:prstGeom>
          <a:solidFill>
            <a:schemeClr val="accent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254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EC7B4BC0-334C-B24C-BFA1-7C927A84E8D4}"/>
              </a:ext>
            </a:extLst>
          </p:cNvPr>
          <p:cNvSpPr txBox="1">
            <a:spLocks/>
          </p:cNvSpPr>
          <p:nvPr/>
        </p:nvSpPr>
        <p:spPr>
          <a:xfrm>
            <a:off x="105508" y="228491"/>
            <a:ext cx="107963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/>
              <a:t>Run [Variables ①]</a:t>
            </a:r>
            <a:endParaRPr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D177359-9061-E642-A6A2-61A246BC0728}"/>
              </a:ext>
            </a:extLst>
          </p:cNvPr>
          <p:cNvSpPr txBox="1"/>
          <p:nvPr/>
        </p:nvSpPr>
        <p:spPr>
          <a:xfrm>
            <a:off x="302757" y="1344569"/>
            <a:ext cx="69538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b="1" dirty="0"/>
              <a:t>- </a:t>
            </a:r>
            <a:r>
              <a:rPr lang="en-US" altLang="ja-JP" sz="2400" b="1" dirty="0" err="1"/>
              <a:t>SpAt_main.m</a:t>
            </a:r>
            <a:r>
              <a:rPr lang="en-US" altLang="ja-JP" sz="2400" b="1" dirty="0"/>
              <a:t> -</a:t>
            </a:r>
          </a:p>
          <a:p>
            <a:r>
              <a:rPr lang="en-US" altLang="ja-JP" sz="2400" dirty="0"/>
              <a:t>check:</a:t>
            </a:r>
          </a:p>
          <a:p>
            <a:r>
              <a:rPr lang="ja-JP" altLang="en-US" sz="2400"/>
              <a:t>・</a:t>
            </a:r>
            <a:r>
              <a:rPr lang="en-US" altLang="ja-JP" sz="2400" dirty="0"/>
              <a:t>port number (iPad as well)</a:t>
            </a:r>
          </a:p>
          <a:p>
            <a:endParaRPr kumimoji="1" lang="en-US" altLang="ja-JP" sz="2400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CCC8B726-4064-D148-959C-AA14FD6B8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6585" y="693577"/>
            <a:ext cx="4591403" cy="3509352"/>
          </a:xfrm>
          <a:prstGeom prst="rect">
            <a:avLst/>
          </a:prstGeom>
        </p:spPr>
      </p:pic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6E87F45-913E-D31A-A209-6EBF4F95C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41BF1-788C-8B47-94B7-5289E43A6CA0}" type="datetime1">
              <a:rPr kumimoji="1" lang="ja-JP" altLang="en-US" smtClean="0"/>
              <a:t>2024/7/8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6488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EC7B4BC0-334C-B24C-BFA1-7C927A84E8D4}"/>
              </a:ext>
            </a:extLst>
          </p:cNvPr>
          <p:cNvSpPr txBox="1">
            <a:spLocks/>
          </p:cNvSpPr>
          <p:nvPr/>
        </p:nvSpPr>
        <p:spPr>
          <a:xfrm>
            <a:off x="105508" y="228491"/>
            <a:ext cx="107963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/>
              <a:t>Running [Variables ②]</a:t>
            </a:r>
            <a:endParaRPr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D177359-9061-E642-A6A2-61A246BC0728}"/>
              </a:ext>
            </a:extLst>
          </p:cNvPr>
          <p:cNvSpPr txBox="1"/>
          <p:nvPr/>
        </p:nvSpPr>
        <p:spPr>
          <a:xfrm>
            <a:off x="302757" y="1344569"/>
            <a:ext cx="69538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b="1" dirty="0"/>
              <a:t>- +</a:t>
            </a:r>
            <a:r>
              <a:rPr lang="en-US" altLang="ja-JP" sz="2400" b="1" dirty="0" err="1"/>
              <a:t>data_load</a:t>
            </a:r>
            <a:r>
              <a:rPr lang="en-US" altLang="ja-JP" sz="2400" b="1" dirty="0"/>
              <a:t>/</a:t>
            </a:r>
            <a:r>
              <a:rPr lang="en-US" altLang="ja-JP" sz="2400" b="1" dirty="0" err="1"/>
              <a:t>makestimuluslist.m</a:t>
            </a:r>
            <a:r>
              <a:rPr lang="ja-JP" altLang="en-US" sz="2400" b="1" dirty="0"/>
              <a:t> </a:t>
            </a:r>
            <a:r>
              <a:rPr lang="en-US" altLang="ja-JP" sz="2400" b="1" dirty="0"/>
              <a:t>-</a:t>
            </a:r>
          </a:p>
          <a:p>
            <a:r>
              <a:rPr lang="en-US" altLang="ja-JP" sz="2400" dirty="0"/>
              <a:t>(function script)</a:t>
            </a:r>
          </a:p>
          <a:p>
            <a:endParaRPr lang="en-US" altLang="ja-JP" sz="2400" dirty="0"/>
          </a:p>
          <a:p>
            <a:r>
              <a:rPr lang="en-US" altLang="ja-JP" sz="2400" dirty="0"/>
              <a:t>check:</a:t>
            </a:r>
          </a:p>
          <a:p>
            <a:r>
              <a:rPr lang="ja-JP" altLang="en-US" sz="2400"/>
              <a:t>・</a:t>
            </a:r>
            <a:r>
              <a:rPr lang="en-US" altLang="ja-JP" sz="2400" dirty="0"/>
              <a:t>[</a:t>
            </a:r>
            <a:r>
              <a:rPr lang="en-US" altLang="ja-JP" sz="2400" dirty="0" err="1"/>
              <a:t>sn</a:t>
            </a:r>
            <a:r>
              <a:rPr lang="en-US" altLang="ja-JP" sz="2400" dirty="0"/>
              <a:t>]</a:t>
            </a:r>
          </a:p>
          <a:p>
            <a:r>
              <a:rPr lang="en-US" altLang="ja-JP" sz="2400" dirty="0"/>
              <a:t>the value of all SNR you want to try</a:t>
            </a:r>
          </a:p>
          <a:p>
            <a:r>
              <a:rPr lang="ja-JP" altLang="en-US" sz="2400"/>
              <a:t>・</a:t>
            </a:r>
            <a:r>
              <a:rPr lang="en-US" altLang="ja-JP" sz="2400" dirty="0"/>
              <a:t>[</a:t>
            </a:r>
            <a:r>
              <a:rPr lang="en-US" altLang="ja-JP" sz="2400" dirty="0" err="1"/>
              <a:t>numSph</a:t>
            </a:r>
            <a:r>
              <a:rPr lang="en-US" altLang="ja-JP" sz="2400" dirty="0"/>
              <a:t>]</a:t>
            </a:r>
          </a:p>
          <a:p>
            <a:r>
              <a:rPr lang="en-US" altLang="ja-JP" sz="2400" dirty="0"/>
              <a:t>number of trials of each condition</a:t>
            </a:r>
          </a:p>
          <a:p>
            <a:r>
              <a:rPr lang="ja-JP" altLang="en-US" sz="2400"/>
              <a:t>・</a:t>
            </a:r>
            <a:r>
              <a:rPr lang="en-US" altLang="ja-JP" sz="2400" dirty="0"/>
              <a:t>[</a:t>
            </a:r>
            <a:r>
              <a:rPr lang="en-US" altLang="ja-JP" sz="2400" dirty="0" err="1"/>
              <a:t>StartRange</a:t>
            </a:r>
            <a:r>
              <a:rPr lang="en-US" altLang="ja-JP" sz="2400" dirty="0"/>
              <a:t>]</a:t>
            </a:r>
          </a:p>
          <a:p>
            <a:r>
              <a:rPr lang="en-US" altLang="ja-JP" sz="2400" dirty="0"/>
              <a:t>variation of the start time of target sound</a:t>
            </a:r>
          </a:p>
          <a:p>
            <a:endParaRPr kumimoji="1" lang="en-US" altLang="ja-JP" sz="2400" dirty="0"/>
          </a:p>
        </p:txBody>
      </p:sp>
      <p:pic>
        <p:nvPicPr>
          <p:cNvPr id="3" name="図 2" descr="テキスト, 手紙&#10;&#10;自動的に生成された説明">
            <a:extLst>
              <a:ext uri="{FF2B5EF4-FFF2-40B4-BE49-F238E27FC236}">
                <a16:creationId xmlns:a16="http://schemas.microsoft.com/office/drawing/2014/main" id="{4CFEAEAE-CE6B-E04A-8625-24BEE5D34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114" y="1450146"/>
            <a:ext cx="6091129" cy="2505055"/>
          </a:xfrm>
          <a:prstGeom prst="rect">
            <a:avLst/>
          </a:prstGeom>
        </p:spPr>
      </p:pic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F545206-7A4A-5F36-93C3-7733811C8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3C6BB-823D-F346-BE7C-44A7ED1B7347}" type="datetime1">
              <a:rPr kumimoji="1" lang="ja-JP" altLang="en-US" smtClean="0"/>
              <a:t>2024/7/8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1830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EC7B4BC0-334C-B24C-BFA1-7C927A84E8D4}"/>
              </a:ext>
            </a:extLst>
          </p:cNvPr>
          <p:cNvSpPr txBox="1">
            <a:spLocks/>
          </p:cNvSpPr>
          <p:nvPr/>
        </p:nvSpPr>
        <p:spPr>
          <a:xfrm>
            <a:off x="105508" y="228491"/>
            <a:ext cx="107963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/>
              <a:t>Running [procedure]</a:t>
            </a:r>
            <a:endParaRPr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D177359-9061-E642-A6A2-61A246BC0728}"/>
              </a:ext>
            </a:extLst>
          </p:cNvPr>
          <p:cNvSpPr txBox="1"/>
          <p:nvPr/>
        </p:nvSpPr>
        <p:spPr>
          <a:xfrm>
            <a:off x="302757" y="1344569"/>
            <a:ext cx="76883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① Make sure every variable</a:t>
            </a:r>
          </a:p>
          <a:p>
            <a:r>
              <a:rPr lang="en-US" altLang="ja-JP" sz="2400" dirty="0"/>
              <a:t>② Run ‘</a:t>
            </a:r>
            <a:r>
              <a:rPr lang="en-US" altLang="ja-JP" sz="2400" dirty="0" err="1"/>
              <a:t>SpAt_main.m</a:t>
            </a:r>
            <a:r>
              <a:rPr lang="en-US" altLang="ja-JP" sz="2400" dirty="0"/>
              <a:t>’</a:t>
            </a:r>
          </a:p>
          <a:p>
            <a:r>
              <a:rPr kumimoji="1" lang="en-US" altLang="ja-JP" sz="2400" dirty="0"/>
              <a:t>③ Enter the participant’s name into </a:t>
            </a:r>
            <a:r>
              <a:rPr lang="en-US" altLang="ja-JP" sz="2400" dirty="0"/>
              <a:t>a </a:t>
            </a:r>
            <a:r>
              <a:rPr kumimoji="1" lang="en-US" altLang="ja-JP" sz="2400" dirty="0"/>
              <a:t>popup window</a:t>
            </a:r>
          </a:p>
          <a:p>
            <a:r>
              <a:rPr lang="en-US" altLang="ja-JP" sz="2400" dirty="0"/>
              <a:t> - </a:t>
            </a:r>
            <a:r>
              <a:rPr lang="en-US" altLang="ja-JP" sz="2400" b="1" dirty="0"/>
              <a:t>Do not </a:t>
            </a:r>
            <a:r>
              <a:rPr lang="en-US" altLang="ja-JP" sz="2400" dirty="0"/>
              <a:t>include ‘_’ in the participant’s name</a:t>
            </a:r>
          </a:p>
          <a:p>
            <a:r>
              <a:rPr kumimoji="1" lang="en-US" altLang="ja-JP" sz="2400" dirty="0"/>
              <a:t>④ Press any button on the iPad and start the experiment </a:t>
            </a:r>
          </a:p>
          <a:p>
            <a:endParaRPr lang="en-US" altLang="ja-JP" sz="2400" dirty="0"/>
          </a:p>
          <a:p>
            <a:endParaRPr kumimoji="1" lang="en-US" altLang="ja-JP" sz="2400" dirty="0"/>
          </a:p>
        </p:txBody>
      </p:sp>
      <p:pic>
        <p:nvPicPr>
          <p:cNvPr id="4" name="図 3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3EF7BCDD-D0B8-5245-8232-FFC593D58B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049" t="26404" r="43314" b="60898"/>
          <a:stretch/>
        </p:blipFill>
        <p:spPr>
          <a:xfrm>
            <a:off x="8153400" y="1126345"/>
            <a:ext cx="3880022" cy="2193325"/>
          </a:xfrm>
          <a:prstGeom prst="rect">
            <a:avLst/>
          </a:prstGeom>
        </p:spPr>
      </p:pic>
      <p:pic>
        <p:nvPicPr>
          <p:cNvPr id="8" name="図 7" descr="コンピューターに表示されたアイコン&#10;&#10;低い精度で自動的に生成された説明">
            <a:extLst>
              <a:ext uri="{FF2B5EF4-FFF2-40B4-BE49-F238E27FC236}">
                <a16:creationId xmlns:a16="http://schemas.microsoft.com/office/drawing/2014/main" id="{8590146C-0EBF-9D49-9CD2-0C9E544ED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341" y="3538331"/>
            <a:ext cx="4059851" cy="2835775"/>
          </a:xfrm>
          <a:prstGeom prst="rect">
            <a:avLst/>
          </a:prstGeom>
        </p:spPr>
      </p:pic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9BEE5ED-1AAC-CC98-A766-CCDB04E4A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C57A7-905A-A94E-88CA-51281A51AF2A}" type="datetime1">
              <a:rPr kumimoji="1" lang="ja-JP" altLang="en-US" smtClean="0"/>
              <a:t>2024/7/8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7735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05CBAD-3943-EE44-B5D2-4C427D009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101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DSI-24 - Comfortability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コンテンツ プレースホルダー 4">
            <a:extLst>
              <a:ext uri="{FF2B5EF4-FFF2-40B4-BE49-F238E27FC236}">
                <a16:creationId xmlns:a16="http://schemas.microsoft.com/office/drawing/2014/main" id="{F853CD00-1E55-F30D-22F1-46B70ACB5BB3}"/>
              </a:ext>
            </a:extLst>
          </p:cNvPr>
          <p:cNvSpPr txBox="1">
            <a:spLocks/>
          </p:cNvSpPr>
          <p:nvPr/>
        </p:nvSpPr>
        <p:spPr>
          <a:xfrm>
            <a:off x="4545696" y="2036561"/>
            <a:ext cx="6994663" cy="3765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Doesn’t require gel, so…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Participants can easily manage schedules </a:t>
            </a:r>
          </a:p>
          <a:p>
            <a:pPr marL="457200" lvl="1" indent="0">
              <a:buNone/>
            </a:pP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(don’t need to care about their hair)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The position can be easily changed</a:t>
            </a:r>
          </a:p>
          <a:p>
            <a:pPr marL="457200" lvl="1" indent="0">
              <a:buNone/>
            </a:pPr>
            <a:endParaRPr lang="en-US" altLang="ja-JP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Can be used wireless, so…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Can pause the experiment and take breaks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Flexible, stress-free movement</a:t>
            </a:r>
          </a:p>
          <a:p>
            <a:pPr lvl="1"/>
            <a:endParaRPr lang="en-US" altLang="ja-JP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70C38F5-C308-FF32-1DB9-E53E8EF1C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34" y="1236416"/>
            <a:ext cx="3894055" cy="519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B67D68-DD83-C955-4191-505660AFD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08446-F5DD-0944-A81F-DC7827926D6D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98E288A-3178-516A-2FF1-834058B2E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8C0408-37B3-152E-FA23-B93CD0C68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5065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05CBAD-3943-EE44-B5D2-4C427D009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101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DSI-24 - Robustness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コンテンツ プレースホルダー 4">
            <a:extLst>
              <a:ext uri="{FF2B5EF4-FFF2-40B4-BE49-F238E27FC236}">
                <a16:creationId xmlns:a16="http://schemas.microsoft.com/office/drawing/2014/main" id="{F853CD00-1E55-F30D-22F1-46B70ACB5BB3}"/>
              </a:ext>
            </a:extLst>
          </p:cNvPr>
          <p:cNvSpPr txBox="1">
            <a:spLocks/>
          </p:cNvSpPr>
          <p:nvPr/>
        </p:nvSpPr>
        <p:spPr>
          <a:xfrm>
            <a:off x="5057794" y="2023113"/>
            <a:ext cx="6955530" cy="3765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Each electrode has an independent amplifier, so…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robust to an external electric field</a:t>
            </a:r>
          </a:p>
          <a:p>
            <a:pPr lvl="1"/>
            <a:endParaRPr lang="en-US" altLang="ja-JP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Entire the structure can fit and hold the participant’s head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robust to movement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stable position 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9F49F97-AE9D-69DE-3E9D-EC95610B4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76" y="1915537"/>
            <a:ext cx="4672313" cy="3503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15DB031-BC87-4A3C-6C38-31A79EC43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9A96C-672F-4742-8F3E-2A9DD9C0C6A6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617A32E-7B10-3DA9-8C72-D498C5B0E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373A64B-90A1-BDBC-1F6A-186605A3A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4466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05CBAD-3943-EE44-B5D2-4C427D009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101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DSI-24 - S</a:t>
            </a: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etup &amp; Care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コンテンツ プレースホルダー 4">
            <a:extLst>
              <a:ext uri="{FF2B5EF4-FFF2-40B4-BE49-F238E27FC236}">
                <a16:creationId xmlns:a16="http://schemas.microsoft.com/office/drawing/2014/main" id="{F853CD00-1E55-F30D-22F1-46B70ACB5BB3}"/>
              </a:ext>
            </a:extLst>
          </p:cNvPr>
          <p:cNvSpPr txBox="1">
            <a:spLocks/>
          </p:cNvSpPr>
          <p:nvPr/>
        </p:nvSpPr>
        <p:spPr>
          <a:xfrm>
            <a:off x="4382814" y="1371472"/>
            <a:ext cx="7725103" cy="3765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Has one touch nob and an independent top piece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can be easily and quickly set</a:t>
            </a:r>
          </a:p>
          <a:p>
            <a:pPr lvl="1"/>
            <a:endParaRPr lang="en-US" altLang="ja-JP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The headset can be cleaned with the brash with sanitizer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reduce the time for care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several experiment sessions in a day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914CE43-8810-3F8F-DA9D-FEA1CF7FDB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8" t="15600" r="5424" b="8505"/>
          <a:stretch/>
        </p:blipFill>
        <p:spPr bwMode="auto">
          <a:xfrm>
            <a:off x="485794" y="1180864"/>
            <a:ext cx="2692294" cy="3016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32C82555-FE84-8459-B94C-5E21B131EF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4" t="16705" r="3678" b="35633"/>
          <a:stretch/>
        </p:blipFill>
        <p:spPr bwMode="auto">
          <a:xfrm>
            <a:off x="485794" y="4499587"/>
            <a:ext cx="5223642" cy="219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75686AB-0143-36FC-0E48-A1DF5D874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AD84-BAAD-FA45-A2A6-8844D16B7712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531E17-A86D-B382-FBBF-57B6D654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8239C2-4C7A-0BEF-B1FE-AD7D0C898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0665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4874A0-B14A-DA4C-B323-377B34A42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453" y="1262269"/>
            <a:ext cx="11068489" cy="5459206"/>
          </a:xfrm>
        </p:spPr>
        <p:txBody>
          <a:bodyPr>
            <a:normAutofit fontScale="90000"/>
          </a:bodyPr>
          <a:lstStyle/>
          <a:p>
            <a:r>
              <a:rPr lang="en-US" altLang="ja-JP" sz="2400" dirty="0"/>
              <a:t>-&gt; Examine the listeners’ response against spatially Masked speech (Spatial Attention)</a:t>
            </a:r>
            <a:br>
              <a:rPr lang="en-US" altLang="ja-JP" sz="2400" dirty="0"/>
            </a:br>
            <a:br>
              <a:rPr lang="en-US" altLang="ja-JP" sz="2400" dirty="0"/>
            </a:br>
            <a:r>
              <a:rPr lang="en-US" altLang="ja-JP" sz="2400" dirty="0"/>
              <a:t>#Speech Recognition Threshold (SRT) task</a:t>
            </a:r>
            <a:br>
              <a:rPr lang="en-US" altLang="ja-JP" sz="2400" dirty="0"/>
            </a:br>
            <a:r>
              <a:rPr lang="en-US" altLang="ja-JP" sz="2400" dirty="0"/>
              <a:t>#use CRM corpus</a:t>
            </a:r>
            <a:br>
              <a:rPr lang="en-US" altLang="ja-JP" sz="2400" dirty="0"/>
            </a:br>
            <a:r>
              <a:rPr lang="en-US" altLang="ja-JP" sz="2400" dirty="0"/>
              <a:t>#EEG measurement </a:t>
            </a:r>
            <a:br>
              <a:rPr lang="en-US" altLang="ja-JP" sz="2400" dirty="0"/>
            </a:br>
            <a:br>
              <a:rPr lang="en-US" altLang="ja-JP" sz="2400" dirty="0"/>
            </a:br>
            <a:br>
              <a:rPr lang="en-US" altLang="ja-JP" sz="2400" dirty="0"/>
            </a:br>
            <a:br>
              <a:rPr lang="en-US" altLang="ja-JP" sz="2400" dirty="0"/>
            </a:br>
            <a:br>
              <a:rPr lang="en-US" altLang="ja-JP" sz="2400" dirty="0"/>
            </a:br>
            <a:br>
              <a:rPr lang="en-US" altLang="ja-JP" sz="2400" dirty="0"/>
            </a:br>
            <a:br>
              <a:rPr lang="en-US" altLang="ja-JP" sz="2400" dirty="0"/>
            </a:br>
            <a:br>
              <a:rPr lang="en-US" altLang="ja-JP" sz="2400" dirty="0"/>
            </a:br>
            <a:br>
              <a:rPr lang="en-US" altLang="ja-JP" sz="2400" dirty="0"/>
            </a:br>
            <a:r>
              <a:rPr lang="en-US" altLang="ja-JP" sz="2400" dirty="0"/>
              <a:t>Scripts are available at:</a:t>
            </a:r>
            <a:br>
              <a:rPr lang="en-US" altLang="ja-JP" sz="2400" dirty="0"/>
            </a:br>
            <a:r>
              <a:rPr lang="en-US" altLang="ja-JP" sz="2400" dirty="0">
                <a:hlinkClick r:id="rId2"/>
              </a:rPr>
              <a:t>https://github.com/50516021/DSI24tutorial/tree/main/SpatialAttention_exp</a:t>
            </a:r>
            <a:br>
              <a:rPr lang="en-US" altLang="ja-JP" sz="2400" dirty="0"/>
            </a:br>
            <a:endParaRPr kumimoji="1" lang="ja-JP" altLang="en-US" sz="240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3" name="タイトル 1">
            <a:extLst>
              <a:ext uri="{FF2B5EF4-FFF2-40B4-BE49-F238E27FC236}">
                <a16:creationId xmlns:a16="http://schemas.microsoft.com/office/drawing/2014/main" id="{B35F6834-12A2-9E70-64FC-B8D739E72530}"/>
              </a:ext>
            </a:extLst>
          </p:cNvPr>
          <p:cNvSpPr txBox="1">
            <a:spLocks/>
          </p:cNvSpPr>
          <p:nvPr/>
        </p:nvSpPr>
        <p:spPr>
          <a:xfrm>
            <a:off x="157826" y="58267"/>
            <a:ext cx="107963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altLang="ja-JP" dirty="0"/>
              <a:t>Purpose</a:t>
            </a:r>
            <a:endParaRPr lang="ja-JP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7042D68-BAD8-7C17-29FB-283DC4A11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815" y="2039242"/>
            <a:ext cx="4741985" cy="3556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D6A51FB-B3D3-4A90-53D5-FC0C20EDB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46C2-87E3-FF47-AB1E-819C0B7F1FEA}" type="datetime1">
              <a:rPr kumimoji="1" lang="ja-JP" altLang="en-US" smtClean="0"/>
              <a:t>2024/7/8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0491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4874A0-B14A-DA4C-B323-377B34A42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78" y="72692"/>
            <a:ext cx="10796347" cy="1325563"/>
          </a:xfrm>
        </p:spPr>
        <p:txBody>
          <a:bodyPr/>
          <a:lstStyle/>
          <a:p>
            <a:r>
              <a:rPr lang="en-US" altLang="ja-JP" dirty="0"/>
              <a:t>Studio setting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3</a:t>
            </a:fld>
            <a:endParaRPr kumimoji="1" lang="ja-JP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EC7841-8CD2-648F-F47E-96C7034C2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29" y="1104422"/>
            <a:ext cx="6379027" cy="5169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521176F-0702-8E6E-22D5-A5BDD34642C8}"/>
              </a:ext>
            </a:extLst>
          </p:cNvPr>
          <p:cNvSpPr txBox="1"/>
          <p:nvPr/>
        </p:nvSpPr>
        <p:spPr>
          <a:xfrm>
            <a:off x="7358270" y="5351022"/>
            <a:ext cx="3336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picture from:</a:t>
            </a:r>
          </a:p>
          <a:p>
            <a:r>
              <a:rPr lang="en-US" altLang="ja-JP" dirty="0">
                <a:hlinkClick r:id="rId3"/>
              </a:rPr>
              <a:t>https://</a:t>
            </a:r>
            <a:r>
              <a:rPr lang="en-US" altLang="ja-JP" dirty="0" err="1">
                <a:hlinkClick r:id="rId3"/>
              </a:rPr>
              <a:t>www.nhk.or.jp</a:t>
            </a:r>
            <a:r>
              <a:rPr lang="en-US" altLang="ja-JP" dirty="0">
                <a:hlinkClick r:id="rId3"/>
              </a:rPr>
              <a:t>/</a:t>
            </a:r>
            <a:r>
              <a:rPr lang="en-US" altLang="ja-JP" dirty="0" err="1">
                <a:hlinkClick r:id="rId3"/>
              </a:rPr>
              <a:t>strl</a:t>
            </a:r>
            <a:r>
              <a:rPr lang="en-US" altLang="ja-JP" dirty="0">
                <a:hlinkClick r:id="rId3"/>
              </a:rPr>
              <a:t>/</a:t>
            </a:r>
            <a:r>
              <a:rPr lang="en-US" altLang="ja-JP" dirty="0" err="1">
                <a:hlinkClick r:id="rId3"/>
              </a:rPr>
              <a:t>english</a:t>
            </a:r>
            <a:r>
              <a:rPr lang="en-US" altLang="ja-JP" dirty="0">
                <a:hlinkClick r:id="rId3"/>
              </a:rPr>
              <a:t>/publica/</a:t>
            </a:r>
            <a:r>
              <a:rPr lang="en-US" altLang="ja-JP" dirty="0" err="1">
                <a:hlinkClick r:id="rId3"/>
              </a:rPr>
              <a:t>bt</a:t>
            </a:r>
            <a:r>
              <a:rPr lang="en-US" altLang="ja-JP" dirty="0">
                <a:hlinkClick r:id="rId3"/>
              </a:rPr>
              <a:t>/64/6.html</a:t>
            </a:r>
            <a:endParaRPr kumimoji="1" lang="ja-JP" altLang="en-US"/>
          </a:p>
        </p:txBody>
      </p:sp>
      <p:sp>
        <p:nvSpPr>
          <p:cNvPr id="8" name="ドーナツ 7">
            <a:extLst>
              <a:ext uri="{FF2B5EF4-FFF2-40B4-BE49-F238E27FC236}">
                <a16:creationId xmlns:a16="http://schemas.microsoft.com/office/drawing/2014/main" id="{9574FAF4-5C9C-A429-4F24-925EB905003B}"/>
              </a:ext>
            </a:extLst>
          </p:cNvPr>
          <p:cNvSpPr/>
          <p:nvPr/>
        </p:nvSpPr>
        <p:spPr>
          <a:xfrm>
            <a:off x="4761048" y="4437708"/>
            <a:ext cx="540000" cy="540000"/>
          </a:xfrm>
          <a:prstGeom prst="donut">
            <a:avLst>
              <a:gd name="adj" fmla="val 3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ドーナツ 8">
            <a:extLst>
              <a:ext uri="{FF2B5EF4-FFF2-40B4-BE49-F238E27FC236}">
                <a16:creationId xmlns:a16="http://schemas.microsoft.com/office/drawing/2014/main" id="{F346BFE0-ABC7-7861-8192-2498369AC4DE}"/>
              </a:ext>
            </a:extLst>
          </p:cNvPr>
          <p:cNvSpPr/>
          <p:nvPr/>
        </p:nvSpPr>
        <p:spPr>
          <a:xfrm>
            <a:off x="5426465" y="5731472"/>
            <a:ext cx="540000" cy="540000"/>
          </a:xfrm>
          <a:prstGeom prst="donut">
            <a:avLst>
              <a:gd name="adj" fmla="val 3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ドーナツ 9">
            <a:extLst>
              <a:ext uri="{FF2B5EF4-FFF2-40B4-BE49-F238E27FC236}">
                <a16:creationId xmlns:a16="http://schemas.microsoft.com/office/drawing/2014/main" id="{0CB97A27-29DC-604A-343E-1E5E4922E947}"/>
              </a:ext>
            </a:extLst>
          </p:cNvPr>
          <p:cNvSpPr/>
          <p:nvPr/>
        </p:nvSpPr>
        <p:spPr>
          <a:xfrm>
            <a:off x="6096000" y="4437708"/>
            <a:ext cx="540000" cy="540000"/>
          </a:xfrm>
          <a:prstGeom prst="donut">
            <a:avLst>
              <a:gd name="adj" fmla="val 3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02E29C1-87F7-ED08-BF15-D11699C621CB}"/>
              </a:ext>
            </a:extLst>
          </p:cNvPr>
          <p:cNvSpPr txBox="1"/>
          <p:nvPr/>
        </p:nvSpPr>
        <p:spPr>
          <a:xfrm>
            <a:off x="7189514" y="1636790"/>
            <a:ext cx="43962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/>
              <a:t>・</a:t>
            </a:r>
            <a:r>
              <a:rPr lang="en-US" altLang="ja-JP" sz="2400" dirty="0"/>
              <a:t>use FL, FR, and BC in 22.2ch</a:t>
            </a:r>
          </a:p>
          <a:p>
            <a:r>
              <a:rPr lang="ja-JP" altLang="en-US" sz="2400"/>
              <a:t>・</a:t>
            </a:r>
            <a:r>
              <a:rPr lang="en-US" altLang="ja-JP" sz="2400" dirty="0"/>
              <a:t> L/R has 45 degrees from the center line</a:t>
            </a:r>
          </a:p>
        </p:txBody>
      </p:sp>
      <p:sp>
        <p:nvSpPr>
          <p:cNvPr id="4" name="ドーナツ 3">
            <a:extLst>
              <a:ext uri="{FF2B5EF4-FFF2-40B4-BE49-F238E27FC236}">
                <a16:creationId xmlns:a16="http://schemas.microsoft.com/office/drawing/2014/main" id="{96596705-FEDC-3D9E-B0B7-99E590481627}"/>
              </a:ext>
            </a:extLst>
          </p:cNvPr>
          <p:cNvSpPr/>
          <p:nvPr/>
        </p:nvSpPr>
        <p:spPr>
          <a:xfrm>
            <a:off x="3768600" y="2640769"/>
            <a:ext cx="540000" cy="540000"/>
          </a:xfrm>
          <a:prstGeom prst="donut">
            <a:avLst>
              <a:gd name="adj" fmla="val 3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ドーナツ 6">
            <a:extLst>
              <a:ext uri="{FF2B5EF4-FFF2-40B4-BE49-F238E27FC236}">
                <a16:creationId xmlns:a16="http://schemas.microsoft.com/office/drawing/2014/main" id="{A0E5FA38-7B25-2C73-5B9E-DDD4D3102381}"/>
              </a:ext>
            </a:extLst>
          </p:cNvPr>
          <p:cNvSpPr/>
          <p:nvPr/>
        </p:nvSpPr>
        <p:spPr>
          <a:xfrm>
            <a:off x="1875183" y="2052288"/>
            <a:ext cx="540000" cy="540000"/>
          </a:xfrm>
          <a:prstGeom prst="donut">
            <a:avLst>
              <a:gd name="adj" fmla="val 3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ドーナツ 10">
            <a:extLst>
              <a:ext uri="{FF2B5EF4-FFF2-40B4-BE49-F238E27FC236}">
                <a16:creationId xmlns:a16="http://schemas.microsoft.com/office/drawing/2014/main" id="{ADE0B0D3-30A1-E068-FEFD-CC847725FF8E}"/>
              </a:ext>
            </a:extLst>
          </p:cNvPr>
          <p:cNvSpPr/>
          <p:nvPr/>
        </p:nvSpPr>
        <p:spPr>
          <a:xfrm>
            <a:off x="821635" y="3017651"/>
            <a:ext cx="540000" cy="540000"/>
          </a:xfrm>
          <a:prstGeom prst="donut">
            <a:avLst>
              <a:gd name="adj" fmla="val 3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" name="日付プレースホルダー 11">
            <a:extLst>
              <a:ext uri="{FF2B5EF4-FFF2-40B4-BE49-F238E27FC236}">
                <a16:creationId xmlns:a16="http://schemas.microsoft.com/office/drawing/2014/main" id="{461C014B-BD56-0526-7586-856FA4F3E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40604-6219-D34F-83F8-D0DF98AF46A5}" type="datetime1">
              <a:rPr kumimoji="1" lang="ja-JP" altLang="en-US" smtClean="0"/>
              <a:t>2024/7/8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9058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4874A0-B14A-DA4C-B323-377B34A42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10" y="51492"/>
            <a:ext cx="10796347" cy="900320"/>
          </a:xfrm>
        </p:spPr>
        <p:txBody>
          <a:bodyPr/>
          <a:lstStyle/>
          <a:p>
            <a:r>
              <a:rPr lang="en-US" altLang="ja-JP" dirty="0"/>
              <a:t>Requirements [Hardware]</a:t>
            </a:r>
            <a:endParaRPr kumimoji="1" lang="ja-JP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5CE6CB-4385-0F4D-8976-FD96F3452C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93" r="2460" b="9730"/>
          <a:stretch/>
        </p:blipFill>
        <p:spPr bwMode="auto">
          <a:xfrm>
            <a:off x="4407409" y="3240712"/>
            <a:ext cx="4569950" cy="2722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56B2174-CE1F-B149-B195-9854B56FA92C}"/>
              </a:ext>
            </a:extLst>
          </p:cNvPr>
          <p:cNvSpPr txBox="1"/>
          <p:nvPr/>
        </p:nvSpPr>
        <p:spPr>
          <a:xfrm>
            <a:off x="257479" y="894315"/>
            <a:ext cx="87198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PC with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 MATLAB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Windows PC with DSI-Streamer</a:t>
            </a:r>
          </a:p>
          <a:p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-&gt; They can be one PC, but better to be se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parated</a:t>
            </a:r>
            <a:endParaRPr kumimoji="1"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Audio Interface </a:t>
            </a:r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Audio cables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iPad with </a:t>
            </a: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TouchOSC mk1 </a:t>
            </a: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3 Loudspeakers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A network can be shared </a:t>
            </a: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between the PC and iPad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53921F5-0244-0C8F-486D-6FF745294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1C51-5F8C-FA47-A4F8-3FA2DE5FC681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947199F-2E98-6497-B6EF-3421ACCCBA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070" t="20641" r="35585" b="1746"/>
          <a:stretch/>
        </p:blipFill>
        <p:spPr>
          <a:xfrm>
            <a:off x="9089035" y="1142619"/>
            <a:ext cx="2264765" cy="482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0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4874A0-B14A-DA4C-B323-377B34A42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714" y="136525"/>
            <a:ext cx="10796347" cy="1325563"/>
          </a:xfrm>
        </p:spPr>
        <p:txBody>
          <a:bodyPr/>
          <a:lstStyle/>
          <a:p>
            <a:r>
              <a:rPr lang="en-US" altLang="ja-JP" dirty="0"/>
              <a:t>Requirements [Hardware: DSI-24 set]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53921F5-0244-0C8F-486D-6FF745294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1C51-5F8C-FA47-A4F8-3FA2DE5FC681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29E27F0B-52C4-C96C-CDE6-58DB6F4C3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31" t="45778" r="3621" b="28932"/>
          <a:stretch/>
        </p:blipFill>
        <p:spPr>
          <a:xfrm>
            <a:off x="9303095" y="3311698"/>
            <a:ext cx="2571806" cy="717924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B04DE3D5-CCC0-A65B-10F6-45428F90B6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46" t="41203" r="28272" b="42051"/>
          <a:stretch/>
        </p:blipFill>
        <p:spPr>
          <a:xfrm>
            <a:off x="9680255" y="5009002"/>
            <a:ext cx="2384853" cy="643014"/>
          </a:xfrm>
          <a:prstGeom prst="rect">
            <a:avLst/>
          </a:prstGeom>
        </p:spPr>
      </p:pic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E260FB0E-1F8E-F7D7-FE2C-AA05730D4FB1}"/>
              </a:ext>
            </a:extLst>
          </p:cNvPr>
          <p:cNvGrpSpPr/>
          <p:nvPr/>
        </p:nvGrpSpPr>
        <p:grpSpPr>
          <a:xfrm>
            <a:off x="1458272" y="1464625"/>
            <a:ext cx="7559670" cy="4542883"/>
            <a:chOff x="389714" y="1352094"/>
            <a:chExt cx="7559670" cy="4542883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AB503EEC-8DC5-4AA5-D044-97290C2B67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1593" b="11214"/>
            <a:stretch/>
          </p:blipFill>
          <p:spPr>
            <a:xfrm>
              <a:off x="1042519" y="1998513"/>
              <a:ext cx="6776050" cy="3414777"/>
            </a:xfrm>
            <a:prstGeom prst="rect">
              <a:avLst/>
            </a:prstGeom>
          </p:spPr>
        </p:pic>
        <p:sp>
          <p:nvSpPr>
            <p:cNvPr id="4" name="角丸四角形吹き出し 3">
              <a:extLst>
                <a:ext uri="{FF2B5EF4-FFF2-40B4-BE49-F238E27FC236}">
                  <a16:creationId xmlns:a16="http://schemas.microsoft.com/office/drawing/2014/main" id="{AADCA861-6914-457A-6DF8-A4125823F4A6}"/>
                </a:ext>
              </a:extLst>
            </p:cNvPr>
            <p:cNvSpPr/>
            <p:nvPr/>
          </p:nvSpPr>
          <p:spPr>
            <a:xfrm>
              <a:off x="389714" y="4522566"/>
              <a:ext cx="2046887" cy="672324"/>
            </a:xfrm>
            <a:prstGeom prst="wedgeRoundRectCallout">
              <a:avLst>
                <a:gd name="adj1" fmla="val -7449"/>
                <a:gd name="adj2" fmla="val -144646"/>
                <a:gd name="adj3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MMBT Trigger generator</a:t>
              </a:r>
              <a:endParaRPr kumimoji="1" lang="ja-JP" alt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角丸四角形吹き出し 6">
              <a:extLst>
                <a:ext uri="{FF2B5EF4-FFF2-40B4-BE49-F238E27FC236}">
                  <a16:creationId xmlns:a16="http://schemas.microsoft.com/office/drawing/2014/main" id="{FBF4ED5F-5ED8-887D-ADF6-C0A808EE62CD}"/>
                </a:ext>
              </a:extLst>
            </p:cNvPr>
            <p:cNvSpPr/>
            <p:nvPr/>
          </p:nvSpPr>
          <p:spPr>
            <a:xfrm>
              <a:off x="4751979" y="1462088"/>
              <a:ext cx="1035908" cy="447874"/>
            </a:xfrm>
            <a:prstGeom prst="wedgeRoundRectCallout">
              <a:avLst>
                <a:gd name="adj1" fmla="val 62333"/>
                <a:gd name="adj2" fmla="val 112365"/>
                <a:gd name="adj3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DSI-24</a:t>
              </a:r>
              <a:endParaRPr kumimoji="1" lang="ja-JP" alt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角丸四角形吹き出し 7">
              <a:extLst>
                <a:ext uri="{FF2B5EF4-FFF2-40B4-BE49-F238E27FC236}">
                  <a16:creationId xmlns:a16="http://schemas.microsoft.com/office/drawing/2014/main" id="{0588A0BA-EF48-9B08-F8E7-1176B1AA95EC}"/>
                </a:ext>
              </a:extLst>
            </p:cNvPr>
            <p:cNvSpPr/>
            <p:nvPr/>
          </p:nvSpPr>
          <p:spPr>
            <a:xfrm>
              <a:off x="2209800" y="5347290"/>
              <a:ext cx="1601999" cy="365125"/>
            </a:xfrm>
            <a:prstGeom prst="wedgeRoundRectCallout">
              <a:avLst>
                <a:gd name="adj1" fmla="val -17476"/>
                <a:gd name="adj2" fmla="val -312241"/>
                <a:gd name="adj3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Trigger cable</a:t>
              </a:r>
              <a:endParaRPr kumimoji="1" lang="ja-JP" alt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角丸四角形吹き出し 9">
              <a:extLst>
                <a:ext uri="{FF2B5EF4-FFF2-40B4-BE49-F238E27FC236}">
                  <a16:creationId xmlns:a16="http://schemas.microsoft.com/office/drawing/2014/main" id="{04C7558A-390B-1EE2-ED1D-B12C627BAB07}"/>
                </a:ext>
              </a:extLst>
            </p:cNvPr>
            <p:cNvSpPr/>
            <p:nvPr/>
          </p:nvSpPr>
          <p:spPr>
            <a:xfrm>
              <a:off x="626551" y="1520155"/>
              <a:ext cx="1362887" cy="536024"/>
            </a:xfrm>
            <a:prstGeom prst="wedgeRoundRectCallout">
              <a:avLst>
                <a:gd name="adj1" fmla="val 7058"/>
                <a:gd name="adj2" fmla="val 173480"/>
                <a:gd name="adj3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MMBT USB cable</a:t>
              </a:r>
              <a:endParaRPr kumimoji="1" lang="ja-JP" alt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ドーナツ 10">
              <a:extLst>
                <a:ext uri="{FF2B5EF4-FFF2-40B4-BE49-F238E27FC236}">
                  <a16:creationId xmlns:a16="http://schemas.microsoft.com/office/drawing/2014/main" id="{309101B3-C70A-DAE5-B5F4-C7EA4600383F}"/>
                </a:ext>
              </a:extLst>
            </p:cNvPr>
            <p:cNvSpPr/>
            <p:nvPr/>
          </p:nvSpPr>
          <p:spPr>
            <a:xfrm rot="1128592">
              <a:off x="6556595" y="2690911"/>
              <a:ext cx="877330" cy="376881"/>
            </a:xfrm>
            <a:prstGeom prst="donut">
              <a:avLst>
                <a:gd name="adj" fmla="val 3378"/>
              </a:avLst>
            </a:prstGeom>
            <a:solidFill>
              <a:schemeClr val="accent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角丸四角形吹き出し 12">
              <a:extLst>
                <a:ext uri="{FF2B5EF4-FFF2-40B4-BE49-F238E27FC236}">
                  <a16:creationId xmlns:a16="http://schemas.microsoft.com/office/drawing/2014/main" id="{73DF153E-F320-F74D-A8E6-E74E18AD2F07}"/>
                </a:ext>
              </a:extLst>
            </p:cNvPr>
            <p:cNvSpPr/>
            <p:nvPr/>
          </p:nvSpPr>
          <p:spPr>
            <a:xfrm>
              <a:off x="6705413" y="1394614"/>
              <a:ext cx="1243971" cy="559623"/>
            </a:xfrm>
            <a:prstGeom prst="wedgeRoundRectCallout">
              <a:avLst>
                <a:gd name="adj1" fmla="val -28988"/>
                <a:gd name="adj2" fmla="val 192986"/>
                <a:gd name="adj3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</a:t>
              </a:r>
              <a:r>
                <a:rPr kumimoji="1"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ireless receiver</a:t>
              </a:r>
              <a:endParaRPr kumimoji="1" lang="ja-JP" alt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角丸四角形吹き出し 14">
              <a:extLst>
                <a:ext uri="{FF2B5EF4-FFF2-40B4-BE49-F238E27FC236}">
                  <a16:creationId xmlns:a16="http://schemas.microsoft.com/office/drawing/2014/main" id="{64C1D8E6-4A45-C424-40E8-BB5D14E35C6E}"/>
                </a:ext>
              </a:extLst>
            </p:cNvPr>
            <p:cNvSpPr/>
            <p:nvPr/>
          </p:nvSpPr>
          <p:spPr>
            <a:xfrm>
              <a:off x="4213184" y="5529852"/>
              <a:ext cx="1601999" cy="365125"/>
            </a:xfrm>
            <a:prstGeom prst="wedgeRoundRectCallout">
              <a:avLst>
                <a:gd name="adj1" fmla="val -24418"/>
                <a:gd name="adj2" fmla="val -200560"/>
                <a:gd name="adj3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Trigger hub</a:t>
              </a:r>
              <a:endParaRPr kumimoji="1" lang="ja-JP" alt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角丸四角形吹き出し 15">
              <a:extLst>
                <a:ext uri="{FF2B5EF4-FFF2-40B4-BE49-F238E27FC236}">
                  <a16:creationId xmlns:a16="http://schemas.microsoft.com/office/drawing/2014/main" id="{03865C68-B815-160C-DD49-9CD39083D149}"/>
                </a:ext>
              </a:extLst>
            </p:cNvPr>
            <p:cNvSpPr/>
            <p:nvPr/>
          </p:nvSpPr>
          <p:spPr>
            <a:xfrm>
              <a:off x="2232454" y="1352094"/>
              <a:ext cx="1601999" cy="597427"/>
            </a:xfrm>
            <a:prstGeom prst="wedgeRoundRectCallout">
              <a:avLst>
                <a:gd name="adj1" fmla="val -25189"/>
                <a:gd name="adj2" fmla="val 140106"/>
                <a:gd name="adj3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Trigger hub power cable</a:t>
              </a:r>
              <a:endParaRPr kumimoji="1" lang="ja-JP" alt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" name="角丸四角形吹き出し 16">
            <a:extLst>
              <a:ext uri="{FF2B5EF4-FFF2-40B4-BE49-F238E27FC236}">
                <a16:creationId xmlns:a16="http://schemas.microsoft.com/office/drawing/2014/main" id="{2872C106-0DD1-46EF-0DF7-BDA17B20A5EE}"/>
              </a:ext>
            </a:extLst>
          </p:cNvPr>
          <p:cNvSpPr/>
          <p:nvPr/>
        </p:nvSpPr>
        <p:spPr>
          <a:xfrm>
            <a:off x="10109829" y="4258294"/>
            <a:ext cx="1243971" cy="564340"/>
          </a:xfrm>
          <a:prstGeom prst="wedgeRoundRectCallout">
            <a:avLst>
              <a:gd name="adj1" fmla="val -16140"/>
              <a:gd name="adj2" fmla="val 81711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kumimoji="1" lang="en-US" altLang="ja-JP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ireless repeater</a:t>
            </a:r>
            <a:endParaRPr kumimoji="1" lang="ja-JP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角丸四角形吹き出し 17">
            <a:extLst>
              <a:ext uri="{FF2B5EF4-FFF2-40B4-BE49-F238E27FC236}">
                <a16:creationId xmlns:a16="http://schemas.microsoft.com/office/drawing/2014/main" id="{41A1581D-84BB-C209-9F8B-F107D401A090}"/>
              </a:ext>
            </a:extLst>
          </p:cNvPr>
          <p:cNvSpPr/>
          <p:nvPr/>
        </p:nvSpPr>
        <p:spPr>
          <a:xfrm>
            <a:off x="9226415" y="2736287"/>
            <a:ext cx="1470908" cy="517702"/>
          </a:xfrm>
          <a:prstGeom prst="wedgeRoundRectCallout">
            <a:avLst>
              <a:gd name="adj1" fmla="val -16140"/>
              <a:gd name="adj2" fmla="val 81711"/>
              <a:gd name="adj3" fmla="val 166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 dongle</a:t>
            </a:r>
            <a:endParaRPr kumimoji="1" lang="ja-JP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76FC89D1-A3AB-0824-71EB-CCD38BB2329F}"/>
              </a:ext>
            </a:extLst>
          </p:cNvPr>
          <p:cNvSpPr/>
          <p:nvPr/>
        </p:nvSpPr>
        <p:spPr>
          <a:xfrm>
            <a:off x="9074844" y="2166422"/>
            <a:ext cx="2990264" cy="2007650"/>
          </a:xfrm>
          <a:prstGeom prst="roundRect">
            <a:avLst>
              <a:gd name="adj" fmla="val 10905"/>
            </a:avLst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DSI-streamer PC</a:t>
            </a:r>
            <a:endParaRPr kumimoji="1" lang="ja-JP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角丸四角形 20">
            <a:extLst>
              <a:ext uri="{FF2B5EF4-FFF2-40B4-BE49-F238E27FC236}">
                <a16:creationId xmlns:a16="http://schemas.microsoft.com/office/drawing/2014/main" id="{6F1BD190-84AB-FE3D-EFE4-9AB32E5196EB}"/>
              </a:ext>
            </a:extLst>
          </p:cNvPr>
          <p:cNvSpPr/>
          <p:nvPr/>
        </p:nvSpPr>
        <p:spPr>
          <a:xfrm>
            <a:off x="389714" y="2421653"/>
            <a:ext cx="2668282" cy="1843258"/>
          </a:xfrm>
          <a:prstGeom prst="roundRect">
            <a:avLst>
              <a:gd name="adj" fmla="val 10905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ja-JP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MATLAB</a:t>
            </a:r>
            <a:r>
              <a:rPr kumimoji="1" lang="en-US" altLang="ja-JP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PC</a:t>
            </a:r>
            <a:endParaRPr kumimoji="1" lang="ja-JP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636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0B39CF-03C6-F64E-96AF-58EB11C4B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45" y="112878"/>
            <a:ext cx="9808779" cy="906626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Location (channel) setting </a:t>
            </a:r>
            <a:endParaRPr kumimoji="1" lang="ja-JP" altLang="en-US" sz="280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D29C742E-2BE1-204C-B8DC-DCBB6FFDA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953" y="1019504"/>
            <a:ext cx="8516447" cy="5305096"/>
          </a:xfrm>
        </p:spPr>
        <p:txBody>
          <a:bodyPr/>
          <a:lstStyle/>
          <a:p>
            <a:pPr marL="0" indent="0">
              <a:buNone/>
            </a:pPr>
            <a:r>
              <a:rPr lang="en-US" altLang="ja-JP" dirty="0"/>
              <a:t>target :L</a:t>
            </a:r>
          </a:p>
          <a:p>
            <a:pPr marL="0" indent="0">
              <a:buNone/>
            </a:pPr>
            <a:r>
              <a:rPr lang="en-US" altLang="ja-JP" dirty="0"/>
              <a:t>masker :</a:t>
            </a:r>
          </a:p>
          <a:p>
            <a:pPr marL="0" indent="0">
              <a:buNone/>
            </a:pPr>
            <a:r>
              <a:rPr lang="ja-JP" altLang="en-US"/>
              <a:t>・</a:t>
            </a:r>
            <a:r>
              <a:rPr lang="en-US" altLang="ja-JP" dirty="0"/>
              <a:t>co-located -&gt; L</a:t>
            </a:r>
          </a:p>
          <a:p>
            <a:pPr marL="0" indent="0">
              <a:buNone/>
            </a:pPr>
            <a:r>
              <a:rPr lang="ja-JP" altLang="en-US"/>
              <a:t>・</a:t>
            </a:r>
            <a:r>
              <a:rPr lang="en-US" altLang="ja-JP" dirty="0"/>
              <a:t>separated (same side) -&gt; R</a:t>
            </a:r>
          </a:p>
          <a:p>
            <a:pPr marL="0" indent="0">
              <a:buNone/>
            </a:pPr>
            <a:r>
              <a:rPr lang="ja-JP" altLang="en-US"/>
              <a:t>・</a:t>
            </a:r>
            <a:r>
              <a:rPr lang="en-US" altLang="ja-JP" dirty="0"/>
              <a:t>separated (opposite side) -&gt; BC (Back Center)</a:t>
            </a:r>
          </a:p>
          <a:p>
            <a:pPr marL="0" indent="0">
              <a:buNone/>
            </a:pPr>
            <a:r>
              <a:rPr lang="ja-JP" altLang="en-US"/>
              <a:t>→</a:t>
            </a:r>
            <a:r>
              <a:rPr lang="en-US" altLang="ja-JP" dirty="0"/>
              <a:t>most practical situation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investigate SNR threshold which can make differences between  each channel configuration </a:t>
            </a:r>
            <a:endParaRPr lang="ja-JP" altLang="en-US"/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38634F1-40B3-0244-B362-FC06DDD6AB43}"/>
              </a:ext>
            </a:extLst>
          </p:cNvPr>
          <p:cNvGrpSpPr/>
          <p:nvPr/>
        </p:nvGrpSpPr>
        <p:grpSpPr>
          <a:xfrm>
            <a:off x="9334501" y="1655606"/>
            <a:ext cx="2280746" cy="4166110"/>
            <a:chOff x="914401" y="1427006"/>
            <a:chExt cx="2280746" cy="4166110"/>
          </a:xfrm>
        </p:grpSpPr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E7F1B3CB-F8C4-1844-9326-D2AA61140521}"/>
                </a:ext>
              </a:extLst>
            </p:cNvPr>
            <p:cNvGrpSpPr/>
            <p:nvPr/>
          </p:nvGrpSpPr>
          <p:grpSpPr>
            <a:xfrm>
              <a:off x="1597574" y="2882462"/>
              <a:ext cx="914400" cy="1093076"/>
              <a:chOff x="1723697" y="2848303"/>
              <a:chExt cx="914400" cy="1093076"/>
            </a:xfrm>
          </p:grpSpPr>
          <p:sp>
            <p:nvSpPr>
              <p:cNvPr id="16" name="円/楕円 15">
                <a:extLst>
                  <a:ext uri="{FF2B5EF4-FFF2-40B4-BE49-F238E27FC236}">
                    <a16:creationId xmlns:a16="http://schemas.microsoft.com/office/drawing/2014/main" id="{D3D6B1AA-CE49-134D-A1D4-0F81318C8899}"/>
                  </a:ext>
                </a:extLst>
              </p:cNvPr>
              <p:cNvSpPr/>
              <p:nvPr/>
            </p:nvSpPr>
            <p:spPr>
              <a:xfrm>
                <a:off x="1723697" y="3026979"/>
                <a:ext cx="914400" cy="914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" name="三角形 16">
                <a:extLst>
                  <a:ext uri="{FF2B5EF4-FFF2-40B4-BE49-F238E27FC236}">
                    <a16:creationId xmlns:a16="http://schemas.microsoft.com/office/drawing/2014/main" id="{2D5A7EEA-58C6-8948-89B5-7728EA8B6DBE}"/>
                  </a:ext>
                </a:extLst>
              </p:cNvPr>
              <p:cNvSpPr/>
              <p:nvPr/>
            </p:nvSpPr>
            <p:spPr>
              <a:xfrm>
                <a:off x="2054773" y="2848303"/>
                <a:ext cx="252248" cy="178676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FBFFEC62-A266-C444-94FB-CD565538D853}"/>
                </a:ext>
              </a:extLst>
            </p:cNvPr>
            <p:cNvGrpSpPr/>
            <p:nvPr/>
          </p:nvGrpSpPr>
          <p:grpSpPr>
            <a:xfrm>
              <a:off x="914401" y="1432524"/>
              <a:ext cx="683173" cy="659036"/>
              <a:chOff x="3993930" y="1560765"/>
              <a:chExt cx="683173" cy="659036"/>
            </a:xfrm>
          </p:grpSpPr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AA10BEE3-3A9E-DC4E-9831-8C98024651F8}"/>
                  </a:ext>
                </a:extLst>
              </p:cNvPr>
              <p:cNvSpPr/>
              <p:nvPr/>
            </p:nvSpPr>
            <p:spPr>
              <a:xfrm>
                <a:off x="4070129" y="1560765"/>
                <a:ext cx="530774" cy="324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dirty="0"/>
                  <a:t>L</a:t>
                </a:r>
                <a:endParaRPr kumimoji="1" lang="ja-JP" altLang="en-US"/>
              </a:p>
            </p:txBody>
          </p:sp>
          <p:sp>
            <p:nvSpPr>
              <p:cNvPr id="15" name="台形 14">
                <a:extLst>
                  <a:ext uri="{FF2B5EF4-FFF2-40B4-BE49-F238E27FC236}">
                    <a16:creationId xmlns:a16="http://schemas.microsoft.com/office/drawing/2014/main" id="{A8FA6869-A523-1244-8129-2C92ADBDF334}"/>
                  </a:ext>
                </a:extLst>
              </p:cNvPr>
              <p:cNvSpPr/>
              <p:nvPr/>
            </p:nvSpPr>
            <p:spPr>
              <a:xfrm>
                <a:off x="3993930" y="1895801"/>
                <a:ext cx="683173" cy="324000"/>
              </a:xfrm>
              <a:prstGeom prst="trapezoi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834A60B4-F4EA-CE4B-BCCD-828931DEB088}"/>
                </a:ext>
              </a:extLst>
            </p:cNvPr>
            <p:cNvGrpSpPr/>
            <p:nvPr/>
          </p:nvGrpSpPr>
          <p:grpSpPr>
            <a:xfrm>
              <a:off x="2511974" y="1427006"/>
              <a:ext cx="683173" cy="659036"/>
              <a:chOff x="3993930" y="1560765"/>
              <a:chExt cx="683173" cy="659036"/>
            </a:xfrm>
          </p:grpSpPr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80229F83-860A-9D40-960A-A802893C1ACC}"/>
                  </a:ext>
                </a:extLst>
              </p:cNvPr>
              <p:cNvSpPr/>
              <p:nvPr/>
            </p:nvSpPr>
            <p:spPr>
              <a:xfrm>
                <a:off x="4070129" y="1560765"/>
                <a:ext cx="530774" cy="324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dirty="0"/>
                  <a:t>R</a:t>
                </a:r>
                <a:endParaRPr kumimoji="1" lang="ja-JP" altLang="en-US"/>
              </a:p>
            </p:txBody>
          </p:sp>
          <p:sp>
            <p:nvSpPr>
              <p:cNvPr id="13" name="台形 12">
                <a:extLst>
                  <a:ext uri="{FF2B5EF4-FFF2-40B4-BE49-F238E27FC236}">
                    <a16:creationId xmlns:a16="http://schemas.microsoft.com/office/drawing/2014/main" id="{BD40EBB0-CDB6-C54D-8F01-FA22E9F61E8E}"/>
                  </a:ext>
                </a:extLst>
              </p:cNvPr>
              <p:cNvSpPr/>
              <p:nvPr/>
            </p:nvSpPr>
            <p:spPr>
              <a:xfrm>
                <a:off x="3993930" y="1895801"/>
                <a:ext cx="683173" cy="324000"/>
              </a:xfrm>
              <a:prstGeom prst="trapezoi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0FB569F0-0DDE-D742-870D-7D1117A2031B}"/>
                </a:ext>
              </a:extLst>
            </p:cNvPr>
            <p:cNvGrpSpPr/>
            <p:nvPr/>
          </p:nvGrpSpPr>
          <p:grpSpPr>
            <a:xfrm rot="10800000">
              <a:off x="1713187" y="4945116"/>
              <a:ext cx="683173" cy="648000"/>
              <a:chOff x="3993930" y="1571801"/>
              <a:chExt cx="683173" cy="648000"/>
            </a:xfrm>
          </p:grpSpPr>
          <p:sp>
            <p:nvSpPr>
              <p:cNvPr id="10" name="正方形/長方形 9">
                <a:extLst>
                  <a:ext uri="{FF2B5EF4-FFF2-40B4-BE49-F238E27FC236}">
                    <a16:creationId xmlns:a16="http://schemas.microsoft.com/office/drawing/2014/main" id="{7C85842B-97D7-EC4D-8C1A-D07BAF03FBCA}"/>
                  </a:ext>
                </a:extLst>
              </p:cNvPr>
              <p:cNvSpPr/>
              <p:nvPr/>
            </p:nvSpPr>
            <p:spPr>
              <a:xfrm rot="10800000">
                <a:off x="4070130" y="1571801"/>
                <a:ext cx="530774" cy="324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dirty="0"/>
                  <a:t>BC</a:t>
                </a:r>
                <a:endParaRPr kumimoji="1" lang="ja-JP" altLang="en-US"/>
              </a:p>
            </p:txBody>
          </p:sp>
          <p:sp>
            <p:nvSpPr>
              <p:cNvPr id="11" name="台形 10">
                <a:extLst>
                  <a:ext uri="{FF2B5EF4-FFF2-40B4-BE49-F238E27FC236}">
                    <a16:creationId xmlns:a16="http://schemas.microsoft.com/office/drawing/2014/main" id="{F34F99B0-9ABD-3242-98BA-53C88C8A7027}"/>
                  </a:ext>
                </a:extLst>
              </p:cNvPr>
              <p:cNvSpPr/>
              <p:nvPr/>
            </p:nvSpPr>
            <p:spPr>
              <a:xfrm>
                <a:off x="3993930" y="1895801"/>
                <a:ext cx="683173" cy="324000"/>
              </a:xfrm>
              <a:prstGeom prst="trapezoi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6045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角丸四角形 5">
            <a:extLst>
              <a:ext uri="{FF2B5EF4-FFF2-40B4-BE49-F238E27FC236}">
                <a16:creationId xmlns:a16="http://schemas.microsoft.com/office/drawing/2014/main" id="{E689E13B-31DC-9808-2052-4D1E05D5B3E2}"/>
              </a:ext>
            </a:extLst>
          </p:cNvPr>
          <p:cNvSpPr/>
          <p:nvPr/>
        </p:nvSpPr>
        <p:spPr>
          <a:xfrm>
            <a:off x="171143" y="929805"/>
            <a:ext cx="4360079" cy="5281120"/>
          </a:xfrm>
          <a:prstGeom prst="roundRect">
            <a:avLst>
              <a:gd name="adj" fmla="val 10905"/>
            </a:avLst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4694F15E-B3E5-6495-FEEA-05413A5D8BF2}"/>
              </a:ext>
            </a:extLst>
          </p:cNvPr>
          <p:cNvSpPr/>
          <p:nvPr/>
        </p:nvSpPr>
        <p:spPr>
          <a:xfrm>
            <a:off x="5170234" y="5080988"/>
            <a:ext cx="3017323" cy="1212158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PC2 (</a:t>
            </a:r>
            <a:r>
              <a:rPr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</a:t>
            </a:r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kumimoji="1" lang="en-US" altLang="ja-JP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2E3A5E2E-AC8C-0CF6-4D51-7988210CFC7B}"/>
              </a:ext>
            </a:extLst>
          </p:cNvPr>
          <p:cNvSpPr/>
          <p:nvPr/>
        </p:nvSpPr>
        <p:spPr>
          <a:xfrm>
            <a:off x="5796537" y="5557770"/>
            <a:ext cx="2117751" cy="53499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DSI streamer</a:t>
            </a:r>
            <a:endParaRPr kumimoji="1" lang="ja-JP" altLang="en-US" sz="2400" i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タイトル 1">
            <a:extLst>
              <a:ext uri="{FF2B5EF4-FFF2-40B4-BE49-F238E27FC236}">
                <a16:creationId xmlns:a16="http://schemas.microsoft.com/office/drawing/2014/main" id="{C1F421A7-5AC6-CAD5-0DDD-1665D8EE44F3}"/>
              </a:ext>
            </a:extLst>
          </p:cNvPr>
          <p:cNvSpPr txBox="1">
            <a:spLocks/>
          </p:cNvSpPr>
          <p:nvPr/>
        </p:nvSpPr>
        <p:spPr>
          <a:xfrm>
            <a:off x="134229" y="23179"/>
            <a:ext cx="11421019" cy="906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DSI-24 System Diagram</a:t>
            </a:r>
            <a:endParaRPr lang="ja-JP" alt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パイ 43">
            <a:extLst>
              <a:ext uri="{FF2B5EF4-FFF2-40B4-BE49-F238E27FC236}">
                <a16:creationId xmlns:a16="http://schemas.microsoft.com/office/drawing/2014/main" id="{CDB623CC-DBC1-94C8-F662-E092D505FC92}"/>
              </a:ext>
            </a:extLst>
          </p:cNvPr>
          <p:cNvSpPr/>
          <p:nvPr/>
        </p:nvSpPr>
        <p:spPr>
          <a:xfrm>
            <a:off x="929113" y="1110659"/>
            <a:ext cx="2844142" cy="2636333"/>
          </a:xfrm>
          <a:prstGeom prst="pie">
            <a:avLst>
              <a:gd name="adj1" fmla="val 10823287"/>
              <a:gd name="adj2" fmla="val 215999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2A940DA6-A236-1AE7-42F5-EBC8A16312C1}"/>
              </a:ext>
            </a:extLst>
          </p:cNvPr>
          <p:cNvSpPr/>
          <p:nvPr/>
        </p:nvSpPr>
        <p:spPr>
          <a:xfrm>
            <a:off x="1581531" y="1339788"/>
            <a:ext cx="1539305" cy="4699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DSI-24</a:t>
            </a:r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CFA8C9A4-1914-12EA-E1B1-3600C2BB40E5}"/>
              </a:ext>
            </a:extLst>
          </p:cNvPr>
          <p:cNvSpPr/>
          <p:nvPr/>
        </p:nvSpPr>
        <p:spPr>
          <a:xfrm>
            <a:off x="739821" y="5414926"/>
            <a:ext cx="1539305" cy="795999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Wireless</a:t>
            </a:r>
          </a:p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repeater</a:t>
            </a:r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3741CC1-F342-77B6-FC22-4DE92827EF50}"/>
              </a:ext>
            </a:extLst>
          </p:cNvPr>
          <p:cNvSpPr/>
          <p:nvPr/>
        </p:nvSpPr>
        <p:spPr>
          <a:xfrm>
            <a:off x="2477551" y="4344190"/>
            <a:ext cx="1884728" cy="83893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Wireless</a:t>
            </a:r>
          </a:p>
          <a:p>
            <a:pPr algn="ctr"/>
            <a:r>
              <a:rPr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Trigger Hub</a:t>
            </a:r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EAD556D4-4088-82AD-4999-137515D0BA3B}"/>
              </a:ext>
            </a:extLst>
          </p:cNvPr>
          <p:cNvSpPr/>
          <p:nvPr/>
        </p:nvSpPr>
        <p:spPr>
          <a:xfrm>
            <a:off x="5170235" y="3850313"/>
            <a:ext cx="3017322" cy="115152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PC1 (Mac)</a:t>
            </a:r>
          </a:p>
          <a:p>
            <a:endParaRPr kumimoji="1" lang="en-US" altLang="ja-JP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434E629-CC1C-0BD6-7838-07D4644A8878}"/>
              </a:ext>
            </a:extLst>
          </p:cNvPr>
          <p:cNvSpPr/>
          <p:nvPr/>
        </p:nvSpPr>
        <p:spPr>
          <a:xfrm>
            <a:off x="5796538" y="4404960"/>
            <a:ext cx="2117750" cy="53499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MATLAB</a:t>
            </a:r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右矢印 51">
            <a:extLst>
              <a:ext uri="{FF2B5EF4-FFF2-40B4-BE49-F238E27FC236}">
                <a16:creationId xmlns:a16="http://schemas.microsoft.com/office/drawing/2014/main" id="{3C063F4D-119C-0D55-8663-601AFAA3377F}"/>
              </a:ext>
            </a:extLst>
          </p:cNvPr>
          <p:cNvSpPr/>
          <p:nvPr/>
        </p:nvSpPr>
        <p:spPr>
          <a:xfrm rot="16200000">
            <a:off x="6607644" y="3577428"/>
            <a:ext cx="101706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Sound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5FDC7FD3-A815-2BB7-F564-4FD126DBB9D8}"/>
              </a:ext>
            </a:extLst>
          </p:cNvPr>
          <p:cNvSpPr/>
          <p:nvPr/>
        </p:nvSpPr>
        <p:spPr>
          <a:xfrm>
            <a:off x="6025058" y="2637267"/>
            <a:ext cx="1353348" cy="70802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Audio interface</a:t>
            </a:r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右矢印 53">
            <a:extLst>
              <a:ext uri="{FF2B5EF4-FFF2-40B4-BE49-F238E27FC236}">
                <a16:creationId xmlns:a16="http://schemas.microsoft.com/office/drawing/2014/main" id="{6AF11C06-CA92-7A4F-02EA-4E280C699C76}"/>
              </a:ext>
            </a:extLst>
          </p:cNvPr>
          <p:cNvSpPr/>
          <p:nvPr/>
        </p:nvSpPr>
        <p:spPr>
          <a:xfrm>
            <a:off x="2314738" y="5414926"/>
            <a:ext cx="3441649" cy="906625"/>
          </a:xfrm>
          <a:prstGeom prst="rightArrow">
            <a:avLst>
              <a:gd name="adj1" fmla="val 63618"/>
              <a:gd name="adj2" fmla="val 454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EEG &amp; </a:t>
            </a: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Trigger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左矢印 54">
            <a:extLst>
              <a:ext uri="{FF2B5EF4-FFF2-40B4-BE49-F238E27FC236}">
                <a16:creationId xmlns:a16="http://schemas.microsoft.com/office/drawing/2014/main" id="{A0930671-830E-DFAB-21A8-C0D7FB9DEDF0}"/>
              </a:ext>
            </a:extLst>
          </p:cNvPr>
          <p:cNvSpPr/>
          <p:nvPr/>
        </p:nvSpPr>
        <p:spPr>
          <a:xfrm>
            <a:off x="4370309" y="4404960"/>
            <a:ext cx="1410169" cy="64762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Trigger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右矢印 55">
            <a:extLst>
              <a:ext uri="{FF2B5EF4-FFF2-40B4-BE49-F238E27FC236}">
                <a16:creationId xmlns:a16="http://schemas.microsoft.com/office/drawing/2014/main" id="{30810B62-F85D-7209-3630-5E25CF1AEC4F}"/>
              </a:ext>
            </a:extLst>
          </p:cNvPr>
          <p:cNvSpPr/>
          <p:nvPr/>
        </p:nvSpPr>
        <p:spPr>
          <a:xfrm rot="16200000">
            <a:off x="6152363" y="1823937"/>
            <a:ext cx="101706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Sound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2BB36821-461B-5CC4-779D-60A93D948962}"/>
              </a:ext>
            </a:extLst>
          </p:cNvPr>
          <p:cNvSpPr/>
          <p:nvPr/>
        </p:nvSpPr>
        <p:spPr>
          <a:xfrm>
            <a:off x="6025058" y="1124297"/>
            <a:ext cx="1353348" cy="46778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Speaker</a:t>
            </a:r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E120A39-9094-D3AB-A4B9-D7D836EC2BFA}"/>
              </a:ext>
            </a:extLst>
          </p:cNvPr>
          <p:cNvSpPr/>
          <p:nvPr/>
        </p:nvSpPr>
        <p:spPr>
          <a:xfrm>
            <a:off x="964726" y="1883192"/>
            <a:ext cx="2697205" cy="4699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Wireless </a:t>
            </a:r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receiver</a:t>
            </a:r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左矢印 7">
            <a:extLst>
              <a:ext uri="{FF2B5EF4-FFF2-40B4-BE49-F238E27FC236}">
                <a16:creationId xmlns:a16="http://schemas.microsoft.com/office/drawing/2014/main" id="{A8B10935-5BD6-4184-7315-42813123EEF2}"/>
              </a:ext>
            </a:extLst>
          </p:cNvPr>
          <p:cNvSpPr/>
          <p:nvPr/>
        </p:nvSpPr>
        <p:spPr>
          <a:xfrm rot="5400000">
            <a:off x="2194095" y="3005494"/>
            <a:ext cx="1972926" cy="66812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Trigger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右矢印 8">
            <a:extLst>
              <a:ext uri="{FF2B5EF4-FFF2-40B4-BE49-F238E27FC236}">
                <a16:creationId xmlns:a16="http://schemas.microsoft.com/office/drawing/2014/main" id="{A59ED0C1-C3AF-8604-B56E-34D7E0B9105E}"/>
              </a:ext>
            </a:extLst>
          </p:cNvPr>
          <p:cNvSpPr/>
          <p:nvPr/>
        </p:nvSpPr>
        <p:spPr>
          <a:xfrm rot="5400000">
            <a:off x="-54631" y="3372344"/>
            <a:ext cx="3061939" cy="1023227"/>
          </a:xfrm>
          <a:prstGeom prst="rightArrow">
            <a:avLst>
              <a:gd name="adj1" fmla="val 63618"/>
              <a:gd name="adj2" fmla="val 454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EEG &amp; </a:t>
            </a: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Trigger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コンテンツ プレースホルダー 4">
            <a:extLst>
              <a:ext uri="{FF2B5EF4-FFF2-40B4-BE49-F238E27FC236}">
                <a16:creationId xmlns:a16="http://schemas.microsoft.com/office/drawing/2014/main" id="{C243455B-5D62-8AF4-3DE0-2B795C4CF3AC}"/>
              </a:ext>
            </a:extLst>
          </p:cNvPr>
          <p:cNvSpPr txBox="1">
            <a:spLocks/>
          </p:cNvSpPr>
          <p:nvPr/>
        </p:nvSpPr>
        <p:spPr>
          <a:xfrm>
            <a:off x="7420974" y="1370515"/>
            <a:ext cx="4810611" cy="1969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Recording on EDF/CSV file</a:t>
            </a:r>
          </a:p>
          <a:p>
            <a:pPr lvl="1"/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Can be set in separate spaces without a wired connection</a:t>
            </a:r>
          </a:p>
          <a:p>
            <a:pPr marL="457200" lvl="1" indent="0">
              <a:buNone/>
            </a:pPr>
            <a:endParaRPr lang="en-US" altLang="ja-JP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D83DB77-0FF6-57C3-20B0-6757303EC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9827-5551-A84B-8D6C-D61D49ADA812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759C25BA-08CB-4DD0-B3DB-EAF1F2ED2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10" name="スライド番号プレースホルダー 9">
            <a:extLst>
              <a:ext uri="{FF2B5EF4-FFF2-40B4-BE49-F238E27FC236}">
                <a16:creationId xmlns:a16="http://schemas.microsoft.com/office/drawing/2014/main" id="{02E2B1E8-F6E0-EA98-D8D1-66E67EA16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B15E-1AC8-D64A-BCC3-8E931F0136E0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B9E3135-DA92-569E-9DB4-652AA88B9AD5}"/>
              </a:ext>
            </a:extLst>
          </p:cNvPr>
          <p:cNvSpPr/>
          <p:nvPr/>
        </p:nvSpPr>
        <p:spPr>
          <a:xfrm>
            <a:off x="4425673" y="1484452"/>
            <a:ext cx="1517708" cy="83893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Wireless</a:t>
            </a:r>
          </a:p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Repeater</a:t>
            </a:r>
            <a:endParaRPr kumimoji="1" lang="ja-JP" alt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グラフィックス 11" descr="Wi-Fi 枠線">
            <a:extLst>
              <a:ext uri="{FF2B5EF4-FFF2-40B4-BE49-F238E27FC236}">
                <a16:creationId xmlns:a16="http://schemas.microsoft.com/office/drawing/2014/main" id="{5E9FFEBD-6AC7-6136-A68D-138C4ABE1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4273132">
            <a:off x="3709839" y="161151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70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4874A0-B14A-DA4C-B323-377B34A42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8" y="228491"/>
            <a:ext cx="10796347" cy="1325563"/>
          </a:xfrm>
        </p:spPr>
        <p:txBody>
          <a:bodyPr/>
          <a:lstStyle/>
          <a:p>
            <a:r>
              <a:rPr lang="en-US" altLang="ja-JP" dirty="0"/>
              <a:t>Requirements [Software]</a:t>
            </a:r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56B2174-CE1F-B149-B195-9854B56FA92C}"/>
              </a:ext>
            </a:extLst>
          </p:cNvPr>
          <p:cNvSpPr txBox="1"/>
          <p:nvPr/>
        </p:nvSpPr>
        <p:spPr>
          <a:xfrm>
            <a:off x="494459" y="1720840"/>
            <a:ext cx="6245621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[Recording PC]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DSI-Streamer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Blue Tooth Driver</a:t>
            </a:r>
            <a:endParaRPr kumimoji="1"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[Experiment PC]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MATLAB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cloned scripts from 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 repo</a:t>
            </a:r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[iPad]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dirty="0" err="1">
                <a:latin typeface="Arial" panose="020B0604020202020204" pitchFamily="34" charset="0"/>
                <a:cs typeface="Arial" panose="020B0604020202020204" pitchFamily="34" charset="0"/>
              </a:rPr>
              <a:t>TouchOSC</a:t>
            </a:r>
            <a:r>
              <a:rPr kumimoji="1"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 mk1</a:t>
            </a: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load the template ‘</a:t>
            </a:r>
            <a:r>
              <a:rPr lang="en-US" altLang="ja-JP" sz="2400" dirty="0" err="1">
                <a:latin typeface="Arial" panose="020B0604020202020204" pitchFamily="34" charset="0"/>
                <a:cs typeface="Arial" panose="020B0604020202020204" pitchFamily="34" charset="0"/>
              </a:rPr>
              <a:t>SpatialAttention.touchosc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  <a:p>
            <a:endParaRPr kumimoji="1"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7" name="図 6" descr="コンピューターに表示されたアイコン&#10;&#10;中程度の精度で自動的に生成された説明">
            <a:extLst>
              <a:ext uri="{FF2B5EF4-FFF2-40B4-BE49-F238E27FC236}">
                <a16:creationId xmlns:a16="http://schemas.microsoft.com/office/drawing/2014/main" id="{6107EAB4-0E7E-8949-BF80-145DC1DF0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993" y="1554054"/>
            <a:ext cx="5306788" cy="3706751"/>
          </a:xfrm>
          <a:prstGeom prst="rect">
            <a:avLst/>
          </a:prstGeom>
        </p:spPr>
      </p:pic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AD52E21-AEAC-53E4-757E-1B1BCAF82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6911B-0095-E349-9186-5DA2ED9F6149}" type="datetime1">
              <a:rPr kumimoji="1" lang="ja-JP" altLang="en-US" smtClean="0"/>
              <a:t>2024/7/8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7510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4874A0-B14A-DA4C-B323-377B34A42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65" y="228491"/>
            <a:ext cx="10796347" cy="1325563"/>
          </a:xfrm>
        </p:spPr>
        <p:txBody>
          <a:bodyPr/>
          <a:lstStyle/>
          <a:p>
            <a:r>
              <a:rPr lang="en-US" altLang="ja-JP" dirty="0"/>
              <a:t>Preparation - Sound Calibration</a:t>
            </a:r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56B2174-CE1F-B149-B195-9854B56FA92C}"/>
              </a:ext>
            </a:extLst>
          </p:cNvPr>
          <p:cNvSpPr txBox="1"/>
          <p:nvPr/>
        </p:nvSpPr>
        <p:spPr>
          <a:xfrm>
            <a:off x="504505" y="1554054"/>
            <a:ext cx="6998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① Connect the Audio Interface to the Speakers</a:t>
            </a:r>
          </a:p>
          <a:p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② Connect the Audio Interface before starting MATLAB</a:t>
            </a:r>
          </a:p>
          <a:p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③ Test the Volume with ‘</a:t>
            </a:r>
            <a:r>
              <a:rPr lang="en-US" altLang="ja-JP" sz="2400" dirty="0" err="1">
                <a:latin typeface="Arial" panose="020B0604020202020204" pitchFamily="34" charset="0"/>
                <a:cs typeface="Arial" panose="020B0604020202020204" pitchFamily="34" charset="0"/>
              </a:rPr>
              <a:t>Soundtest.m</a:t>
            </a:r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’ and tune all the speakers for 57 dB at the listening point</a:t>
            </a:r>
          </a:p>
          <a:p>
            <a:r>
              <a:rPr lang="en-US" altLang="ja-JP" sz="2400" dirty="0">
                <a:latin typeface="Arial" panose="020B0604020202020204" pitchFamily="34" charset="0"/>
                <a:cs typeface="Arial" panose="020B0604020202020204" pitchFamily="34" charset="0"/>
              </a:rPr>
              <a:t>(masker sound is tuned to be 70 dB SPL with this calibration)</a:t>
            </a:r>
          </a:p>
          <a:p>
            <a:endParaRPr lang="en-US" altLang="ja-JP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11032C-B763-BF4A-84F3-F6FD9A39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Spatial Attention EEG Manual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D042A5-16BE-A740-880B-2F188152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F8AD6-FFFD-7449-9557-37B6DA2EA451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1380B83-170A-24A6-7AF2-B19E3FEC8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FD309-3236-9948-BB9B-169BBE2AFB95}" type="datetime1">
              <a:rPr kumimoji="1" lang="ja-JP" altLang="en-US" smtClean="0"/>
              <a:t>2024/7/8</a:t>
            </a:fld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ED091A4-0D4A-6F8F-DB01-4EFD104595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0" t="13413" r="1736" b="27290"/>
          <a:stretch/>
        </p:blipFill>
        <p:spPr>
          <a:xfrm>
            <a:off x="7503182" y="2154484"/>
            <a:ext cx="4411227" cy="207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235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10489</TotalTime>
  <Words>842</Words>
  <Application>Microsoft Macintosh PowerPoint</Application>
  <PresentationFormat>ワイド画面</PresentationFormat>
  <Paragraphs>199</Paragraphs>
  <Slides>17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21" baseType="lpstr">
      <vt:lpstr>游ゴシック</vt:lpstr>
      <vt:lpstr>Arial</vt:lpstr>
      <vt:lpstr>Calibri</vt:lpstr>
      <vt:lpstr>Office テーマ</vt:lpstr>
      <vt:lpstr>Spatial Attention EEG Experiment Manual </vt:lpstr>
      <vt:lpstr>-&gt; Examine the listeners’ response against spatially Masked speech (Spatial Attention)  #Speech Recognition Threshold (SRT) task #use CRM corpus #EEG measurement          Scripts are available at: https://github.com/50516021/DSI24tutorial/tree/main/SpatialAttention_exp </vt:lpstr>
      <vt:lpstr>Studio setting</vt:lpstr>
      <vt:lpstr>Requirements [Hardware]</vt:lpstr>
      <vt:lpstr>Requirements [Hardware: DSI-24 set]</vt:lpstr>
      <vt:lpstr>Location (channel) setting </vt:lpstr>
      <vt:lpstr>PowerPoint プレゼンテーション</vt:lpstr>
      <vt:lpstr>Requirements [Software]</vt:lpstr>
      <vt:lpstr>Preparation - Sound Calibration</vt:lpstr>
      <vt:lpstr>Preparation - Network</vt:lpstr>
      <vt:lpstr>Preparation - Trigger</vt:lpstr>
      <vt:lpstr>PowerPoint プレゼンテーション</vt:lpstr>
      <vt:lpstr>PowerPoint プレゼンテーション</vt:lpstr>
      <vt:lpstr>PowerPoint プレゼンテーション</vt:lpstr>
      <vt:lpstr>DSI-24 - Comfortability</vt:lpstr>
      <vt:lpstr>DSI-24 - Robustness</vt:lpstr>
      <vt:lpstr>DSI-24 - Setup &amp; Care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Akira Takeuchi (RIT Student)</dc:creator>
  <cp:lastModifiedBy> </cp:lastModifiedBy>
  <cp:revision>39</cp:revision>
  <cp:lastPrinted>2022-05-30T22:30:19Z</cp:lastPrinted>
  <dcterms:created xsi:type="dcterms:W3CDTF">2022-05-30T21:05:38Z</dcterms:created>
  <dcterms:modified xsi:type="dcterms:W3CDTF">2024-07-08T17:10:23Z</dcterms:modified>
</cp:coreProperties>
</file>

<file path=docProps/thumbnail.jpeg>
</file>